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4" r:id="rId6"/>
    <p:sldId id="266" r:id="rId7"/>
    <p:sldId id="280" r:id="rId8"/>
    <p:sldId id="281" r:id="rId9"/>
    <p:sldId id="28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9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FEC9D-A0CA-4FB9-B02A-E0B42EBA6D34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A88E-2FAD-46C4-B024-0F964271A8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Вводные слова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Омонимия вводных слов и членов предложения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качестве членов предложения и вводных конструкций могут выступать следующие слова и словосочетания: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однако, кстати, наконец, в конце концов, таким образом, действительно, может быть, по крайней мере, с одной стороны, с другой стороны, так и др.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Объясни пунктуацию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8892480" cy="568863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Может быть</a:t>
            </a:r>
            <a:r>
              <a:rPr lang="ru-RU" dirty="0" smtClean="0"/>
              <a:t>, и Полина смотрела на этот же самый столбик из кабины. (С.П. Залыгин.) — Она шла очень тихо, в ней было столько спокойствия, сколько его </a:t>
            </a:r>
            <a:r>
              <a:rPr lang="ru-RU" b="1" dirty="0" smtClean="0">
                <a:solidFill>
                  <a:schemeClr val="tx2"/>
                </a:solidFill>
              </a:rPr>
              <a:t>может быть </a:t>
            </a:r>
            <a:r>
              <a:rPr lang="ru-RU" dirty="0" smtClean="0"/>
              <a:t>в истинной и живой красоте. (С.П. Залыгин.)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Таким образом</a:t>
            </a:r>
            <a:r>
              <a:rPr lang="ru-RU" dirty="0" smtClean="0"/>
              <a:t>, игра в ушки для мальчика стала чем-то вроде выгодной профессии. (В.П. Катаев.) — Поступив </a:t>
            </a:r>
            <a:r>
              <a:rPr lang="ru-RU" b="1" dirty="0" smtClean="0">
                <a:solidFill>
                  <a:schemeClr val="tx2"/>
                </a:solidFill>
              </a:rPr>
              <a:t>таким образом</a:t>
            </a:r>
            <a:r>
              <a:rPr lang="ru-RU" dirty="0" smtClean="0"/>
              <a:t>, вы добьётесь наилучших результатов.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chemeClr val="accent2"/>
                </a:solidFill>
              </a:rPr>
              <a:t>Должно быть</a:t>
            </a:r>
            <a:r>
              <a:rPr lang="ru-RU" dirty="0" smtClean="0"/>
              <a:t>, к матери в гости направилась. (М.А. Шолохов.) — Расписание </a:t>
            </a:r>
            <a:r>
              <a:rPr lang="ru-RU" b="1" dirty="0" smtClean="0">
                <a:solidFill>
                  <a:schemeClr val="tx2"/>
                </a:solidFill>
              </a:rPr>
              <a:t>должно быть </a:t>
            </a:r>
            <a:r>
              <a:rPr lang="ru-RU" dirty="0" smtClean="0"/>
              <a:t>стабильным.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chemeClr val="accent2"/>
                </a:solidFill>
              </a:rPr>
              <a:t>Кстати</a:t>
            </a:r>
            <a:r>
              <a:rPr lang="ru-RU" dirty="0" smtClean="0"/>
              <a:t>, Вихров довольно рассеянно принял приятную новость. (Л. Леонов.) —Ваш приход был </a:t>
            </a:r>
            <a:r>
              <a:rPr lang="ru-RU" b="1" dirty="0" smtClean="0">
                <a:solidFill>
                  <a:schemeClr val="tx2"/>
                </a:solidFill>
              </a:rPr>
              <a:t>кстати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Ганан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chemeClr val="accent2"/>
                </a:solidFill>
              </a:rPr>
              <a:t>однако</a:t>
            </a:r>
            <a:r>
              <a:rPr lang="ru-RU" dirty="0" smtClean="0"/>
              <a:t>, никогда не был слишком щедр на похвалу. (В.Ф. Тендряков.) — Так же легко, беззаботно и возвратился он в гостиницу. </a:t>
            </a:r>
            <a:r>
              <a:rPr lang="ru-RU" b="1" dirty="0" smtClean="0">
                <a:solidFill>
                  <a:schemeClr val="tx2"/>
                </a:solidFill>
              </a:rPr>
              <a:t>  Однако</a:t>
            </a:r>
            <a:r>
              <a:rPr lang="ru-RU" dirty="0" smtClean="0"/>
              <a:t> что-то уже изменилось. (И.А. Бунин.)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Однако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68863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Слово </a:t>
            </a:r>
            <a:r>
              <a:rPr lang="ru-RU" b="1" dirty="0" smtClean="0"/>
              <a:t>однако</a:t>
            </a:r>
            <a:r>
              <a:rPr lang="ru-RU" dirty="0" smtClean="0"/>
              <a:t> является вводным, если стоит в середине или в конце предложения, например: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b="1" i="1" dirty="0" smtClean="0">
                <a:solidFill>
                  <a:schemeClr val="tx2"/>
                </a:solidFill>
              </a:rPr>
              <a:t>Но, однако, меня ужасно мучит шведская спичка. (А.П. Чехов.) Как я его ловко, однако. (А.П. Чехов.)</a:t>
            </a:r>
          </a:p>
          <a:p>
            <a:pPr>
              <a:buNone/>
            </a:pPr>
            <a:r>
              <a:rPr lang="ru-RU" dirty="0" smtClean="0"/>
              <a:t>     В начале предложения, а также как средство связи однородных членов или простых предложений в составе сложного слово однако имеет значение противительного союза, синонимичного союзу но, и не является вводным, например: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b="1" i="1" dirty="0" smtClean="0">
                <a:solidFill>
                  <a:schemeClr val="tx2"/>
                </a:solidFill>
              </a:rPr>
              <a:t>Канонада стала слабее, однако трескотня ружей сзади и справа слышалась все чаще и чаще. (Л.Н. Толстой.) Мы не надеялись никогда более встретиться, однако встретились. (М.Ю. Лермонтов.)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Наконец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609329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sz="3800" dirty="0" smtClean="0"/>
              <a:t>Слово наконец является вводным:</a:t>
            </a:r>
          </a:p>
          <a:p>
            <a:pPr>
              <a:buNone/>
            </a:pPr>
            <a:r>
              <a:rPr lang="ru-RU" sz="3800" dirty="0" smtClean="0"/>
              <a:t>       если указывает на связь мыслей, порядок их изложения ( в значении "и ещё"), завершает собой перечисление: </a:t>
            </a:r>
          </a:p>
          <a:p>
            <a:pPr>
              <a:buNone/>
            </a:pPr>
            <a:r>
              <a:rPr lang="ru-RU" sz="3800" b="1" i="1" dirty="0">
                <a:solidFill>
                  <a:schemeClr val="tx2"/>
                </a:solidFill>
              </a:rPr>
              <a:t> </a:t>
            </a:r>
            <a:r>
              <a:rPr lang="ru-RU" sz="3800" b="1" i="1" dirty="0" smtClean="0">
                <a:solidFill>
                  <a:schemeClr val="tx2"/>
                </a:solidFill>
              </a:rPr>
              <a:t>     </a:t>
            </a:r>
            <a:r>
              <a:rPr lang="ru-RU" sz="3800" b="1" i="1" dirty="0" err="1" smtClean="0">
                <a:solidFill>
                  <a:schemeClr val="tx2"/>
                </a:solidFill>
              </a:rPr>
              <a:t>Опекушин</a:t>
            </a:r>
            <a:r>
              <a:rPr lang="ru-RU" sz="3800" b="1" i="1" dirty="0" smtClean="0">
                <a:solidFill>
                  <a:schemeClr val="tx2"/>
                </a:solidFill>
              </a:rPr>
              <a:t> был выходцем из простого народа, сперва — самоучка, затем признанный художник и, наконец, академик. (В. Телешев.)</a:t>
            </a:r>
          </a:p>
          <a:p>
            <a:pPr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Часто слову наконец предшествуют при однородных членах слова во-первых, во-вторых и т.д. или с одной стороны, с другой стороны, по отношению к которым слово наконец является закрывающим перечисление.</a:t>
            </a:r>
          </a:p>
          <a:p>
            <a:pPr>
              <a:buNone/>
            </a:pPr>
            <a:r>
              <a:rPr lang="ru-RU" sz="3800" dirty="0" smtClean="0"/>
              <a:t>       если дает оценку факта говорящим или употребляется для выражения нетерпения, для усиления: </a:t>
            </a:r>
          </a:p>
          <a:p>
            <a:pPr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 </a:t>
            </a:r>
            <a:r>
              <a:rPr lang="ru-RU" sz="3800" b="1" i="1" dirty="0" smtClean="0">
                <a:solidFill>
                  <a:schemeClr val="tx2"/>
                </a:solidFill>
              </a:rPr>
              <a:t>Да уходите же, наконец! (А.П. Чехов.)</a:t>
            </a:r>
          </a:p>
          <a:p>
            <a:pPr>
              <a:buNone/>
            </a:pPr>
            <a:r>
              <a:rPr lang="ru-RU" sz="3800" dirty="0" smtClean="0"/>
              <a:t>       В значении же "под конец", "в результате всего" слово наконец не является вводным и выполняет функцию наречия-обстоятельства, например: </a:t>
            </a:r>
          </a:p>
          <a:p>
            <a:pPr>
              <a:buNone/>
            </a:pPr>
            <a:r>
              <a:rPr lang="ru-RU" sz="3800" dirty="0"/>
              <a:t> </a:t>
            </a:r>
            <a:r>
              <a:rPr lang="ru-RU" sz="3800" dirty="0" smtClean="0"/>
              <a:t>      </a:t>
            </a:r>
            <a:r>
              <a:rPr lang="ru-RU" sz="3800" b="1" i="1" dirty="0" smtClean="0">
                <a:solidFill>
                  <a:schemeClr val="tx2"/>
                </a:solidFill>
              </a:rPr>
              <a:t>Давал три бала ежегодно и промотался наконец. (А.С. Пушкин.)</a:t>
            </a:r>
          </a:p>
          <a:p>
            <a:pPr>
              <a:buNone/>
            </a:pPr>
            <a:r>
              <a:rPr lang="ru-RU" sz="3800" dirty="0" smtClean="0"/>
              <a:t>      В этом значении к слову наконец обычно может быть добавлена частица –то (при вводном слове такое дополнение невозможно): Наконец добрались до места ночлега (Наконец-то добрались до места ночлега).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/>
              <a:t>С точки зрения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3. Оборот, включающий сочетание с точки зрения, выделяется запятыми, если имеет значение "по мнению", например: </a:t>
            </a:r>
            <a:r>
              <a:rPr lang="ru-RU" b="1" i="1" dirty="0" smtClean="0">
                <a:solidFill>
                  <a:schemeClr val="tx2"/>
                </a:solidFill>
              </a:rPr>
              <a:t>Пожалуй, с своей точки зрения, он не глуп. (А.Н. Островский.)</a:t>
            </a:r>
          </a:p>
          <a:p>
            <a:pPr>
              <a:buNone/>
            </a:pPr>
            <a:r>
              <a:rPr lang="ru-RU" dirty="0" smtClean="0"/>
              <a:t>     Если такое сочетание имеет значение "в отношении", то оборот пунктуационно не выделяется, например: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i="1" dirty="0" smtClean="0">
                <a:solidFill>
                  <a:schemeClr val="tx2"/>
                </a:solidFill>
              </a:rPr>
              <a:t>Я знаю, что совершено преступление, если смотришь на вещи с точки зрения общей морали... (Б.А. Лавренёв.)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Так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Если слово так имеет значение "например", то оно является вводным: Обособляются второстепенные члены предложения. </a:t>
            </a:r>
            <a:r>
              <a:rPr lang="ru-RU" b="1" i="1" dirty="0" smtClean="0">
                <a:solidFill>
                  <a:schemeClr val="tx2"/>
                </a:solidFill>
              </a:rPr>
              <a:t>Так, это могут быть определения, обстоятельства, реже дополнения.</a:t>
            </a:r>
          </a:p>
          <a:p>
            <a:pPr>
              <a:buNone/>
            </a:pPr>
            <a:r>
              <a:rPr lang="ru-RU" dirty="0" smtClean="0"/>
              <a:t>    Это слово может выступать как наречие-обстоятельство: </a:t>
            </a:r>
            <a:r>
              <a:rPr lang="ru-RU" b="1" i="1" dirty="0" smtClean="0">
                <a:solidFill>
                  <a:schemeClr val="tx2"/>
                </a:solidFill>
              </a:rPr>
              <a:t>Так он работал — придумывал на ходу, потом записывал, потом конструировал.</a:t>
            </a:r>
            <a:endParaRPr lang="ru-RU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Это интересно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Пожалуй — Пожалуйста — Скажи(те) пожалуйста! Одинаковы ли они по смыслу? Оказывается – нет.</a:t>
            </a:r>
          </a:p>
          <a:p>
            <a:pPr>
              <a:buNone/>
            </a:pPr>
            <a:r>
              <a:rPr lang="ru-RU" dirty="0" smtClean="0"/>
              <a:t>Пожалуй — вводное слово, выражает возможность, склонность согласиться с чем-либо: Я, пожалуй, приду.</a:t>
            </a:r>
          </a:p>
          <a:p>
            <a:pPr>
              <a:buNone/>
            </a:pPr>
            <a:r>
              <a:rPr lang="ru-RU" dirty="0" smtClean="0"/>
              <a:t>Пожалуйста — междометие. Выражает вежливое обращение, просьбу, согласие, ответ на благодарность: Скажите, пожалуйста, как пройти? Дайте, пожалуйста, книгу.</a:t>
            </a:r>
          </a:p>
          <a:p>
            <a:pPr>
              <a:buNone/>
            </a:pPr>
            <a:r>
              <a:rPr lang="ru-RU" dirty="0" smtClean="0"/>
              <a:t>Скажите пожалуйста — (</a:t>
            </a:r>
            <a:r>
              <a:rPr lang="ru-RU" dirty="0" err="1" smtClean="0"/>
              <a:t>разгов</a:t>
            </a:r>
            <a:r>
              <a:rPr lang="ru-RU" dirty="0" smtClean="0"/>
              <a:t>.) употребляется как вводное. Выражает оттенок неодобрения, возмущения, удивления, иронию: Скажите пожалуйста, какая важная птица! Скажите пожалуйста, он ещё и спорит. Обратите внимание, что слово пожалуйста в значении частицы обязательно выделяется запятыми. В случае скажите пожалуйста (</a:t>
            </a:r>
            <a:r>
              <a:rPr lang="ru-RU" dirty="0" err="1" smtClean="0"/>
              <a:t>иронич</a:t>
            </a:r>
            <a:r>
              <a:rPr lang="ru-RU" dirty="0" smtClean="0"/>
              <a:t>.) — не выделяется. Аналогично здравствуйте пожалуйста. (А. </a:t>
            </a:r>
            <a:r>
              <a:rPr lang="ru-RU" dirty="0" err="1" smtClean="0"/>
              <a:t>Арсирий</a:t>
            </a:r>
            <a:r>
              <a:rPr lang="ru-RU" dirty="0" smtClean="0"/>
              <a:t>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Материал для углублённого изучения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1) подчёркивающие экспрессивный характер высказывания: </a:t>
            </a:r>
            <a:r>
              <a:rPr lang="ru-RU" b="1" dirty="0" smtClean="0">
                <a:solidFill>
                  <a:srgbClr val="C00000"/>
                </a:solidFill>
              </a:rPr>
              <a:t>по правде, по справедливости, кроме шуток, честно говоря, между нами говоря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2) указывающие оценку меры того, о чём говорится: </a:t>
            </a:r>
            <a:r>
              <a:rPr lang="ru-RU" b="1" dirty="0" smtClean="0">
                <a:solidFill>
                  <a:srgbClr val="C00000"/>
                </a:solidFill>
              </a:rPr>
              <a:t>самое большое, самое меньшее, по крайней мере, без преувеличений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3) показывающие степень обычности того, о чём говорится: </a:t>
            </a:r>
            <a:r>
              <a:rPr lang="ru-RU" b="1" dirty="0" smtClean="0">
                <a:solidFill>
                  <a:srgbClr val="C00000"/>
                </a:solidFill>
              </a:rPr>
              <a:t>бывает, бывало, случается, случалось, по обыкновению, по обычаю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4) указывающие на ограничение или уточнение высказывания: </a:t>
            </a:r>
            <a:r>
              <a:rPr lang="ru-RU" b="1" dirty="0" smtClean="0">
                <a:solidFill>
                  <a:srgbClr val="C00000"/>
                </a:solidFill>
              </a:rPr>
              <a:t>по крайней мере, в той или иной степени, по меньшей мере, тем более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Обрати внимание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Кроме того, обратите внимание на то, что вводные слова по своему морфологическому выражению соотносимы с именем, или с глаголом, или с наречием.</a:t>
            </a:r>
          </a:p>
          <a:p>
            <a:pPr>
              <a:buNone/>
            </a:pPr>
            <a:r>
              <a:rPr lang="ru-RU" dirty="0" smtClean="0"/>
              <a:t>Вводные слова именного типа: </a:t>
            </a:r>
            <a:r>
              <a:rPr lang="ru-RU" b="1" dirty="0" smtClean="0">
                <a:solidFill>
                  <a:srgbClr val="C00000"/>
                </a:solidFill>
              </a:rPr>
              <a:t>правда, к счастью, по преданию; самое главное, между прочим, в общем; кроме того, напротив того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Вводные слова, соотносимые с наречиями: </a:t>
            </a:r>
            <a:r>
              <a:rPr lang="ru-RU" b="1" dirty="0" smtClean="0">
                <a:solidFill>
                  <a:srgbClr val="C00000"/>
                </a:solidFill>
              </a:rPr>
              <a:t>кстати, наконец, вероятно, по-видимому.</a:t>
            </a:r>
          </a:p>
          <a:p>
            <a:pPr>
              <a:buNone/>
            </a:pPr>
            <a:r>
              <a:rPr lang="ru-RU" dirty="0" smtClean="0"/>
              <a:t>Вводные слова глагольного типа: </a:t>
            </a:r>
            <a:r>
              <a:rPr lang="ru-RU" b="1" dirty="0" smtClean="0">
                <a:solidFill>
                  <a:srgbClr val="C00000"/>
                </a:solidFill>
              </a:rPr>
              <a:t>может быть, кажется, представьте себе, видишь ли, говорят, полагаем; признаться, кстати сказать, видать, по правде сказать; мягко выражаясь, правду говоря, точнее говоря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Проверь себя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На месте каких цифр надо поставить запятые?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Пальцами правой руки я тщетно пытался ухватиться за ручку чемодана и (1) наконец (2) плюнул на мокрую траву. (М.А. Булгаков.) </a:t>
            </a:r>
          </a:p>
          <a:p>
            <a:pPr>
              <a:buNone/>
            </a:pPr>
            <a:r>
              <a:rPr lang="ru-RU" dirty="0" smtClean="0"/>
              <a:t>2. Ружейная охота, степная, лесная и болотная, ужение форели всех трёх родов, переписка с московскими друзьями, чтение книг и журналов и (3) наконец (4) литературные занятия наполняли мои летние и зимние досужие часы. (С.Т. Аксаков.)</a:t>
            </a:r>
          </a:p>
          <a:p>
            <a:pPr>
              <a:buNone/>
            </a:pPr>
            <a:r>
              <a:rPr lang="ru-RU" dirty="0" smtClean="0"/>
              <a:t>3. Она советовалась со своим мужем, с некоторыми соседями, и (5) наконец (6) единогласно все решили, что, видимо, такова была судьба Марьи Гавриловны. (А.С. Пушкин.)</a:t>
            </a:r>
          </a:p>
          <a:p>
            <a:pPr>
              <a:buNone/>
            </a:pPr>
            <a:r>
              <a:rPr lang="ru-RU" dirty="0" smtClean="0"/>
              <a:t>4. Старый же Берестов (7) с своей стороны (8) хотя и признавал в своём соседе некоторое сумасбродство …, однако ж (9) не отрицал в нём и многих отличительных достоинств. (А.С. Пушкин.)</a:t>
            </a:r>
          </a:p>
          <a:p>
            <a:pPr>
              <a:buNone/>
            </a:pPr>
            <a:r>
              <a:rPr lang="ru-RU" dirty="0" smtClean="0"/>
              <a:t>5. Погода была ветреная, ветер (10) однако (11) не совсем попутный. (И.А. Гончаров.)</a:t>
            </a:r>
          </a:p>
          <a:p>
            <a:pPr>
              <a:buNone/>
            </a:pPr>
            <a:r>
              <a:rPr lang="ru-RU" dirty="0" smtClean="0"/>
              <a:t>6. Итак (12) она шла задумавшись, по дороге, осенённой с обеих сторон высокими деревьями… (А.С. Пушкин.)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3,4,7,8,10,11,12                                                            1,2,3,4,7,8,9,10,11,12.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028384" y="566124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1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Теория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Вводные слова </a:t>
            </a:r>
            <a:r>
              <a:rPr lang="ru-RU" dirty="0" smtClean="0"/>
              <a:t>— это слова, при помощи которых говорящий </a:t>
            </a:r>
            <a:r>
              <a:rPr lang="ru-RU" b="1" dirty="0" smtClean="0"/>
              <a:t>выражает своё отношение к тому, что он сообщает; указывает на последовательность изложения; на источник сообщения и проч. </a:t>
            </a:r>
          </a:p>
          <a:p>
            <a:pPr>
              <a:buNone/>
            </a:pPr>
            <a:r>
              <a:rPr lang="ru-RU" dirty="0" smtClean="0"/>
              <a:t>    Вводные конструкции грамматически не связаны ни с одним из членов предложения. В устной речи они выделяются с помощью интонации </a:t>
            </a:r>
            <a:r>
              <a:rPr lang="ru-RU" dirty="0" err="1" smtClean="0"/>
              <a:t>вводности</a:t>
            </a:r>
            <a:r>
              <a:rPr lang="ru-RU" dirty="0" smtClean="0"/>
              <a:t>: произносятся в ускоренном темпе, при слабой ударности и на более низкой ноте; в письменной речи — выделяются знаками препинания.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Готовимся к ЕГЭ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Сохранился малоправдоподобный, но сам по себе очень характерный анекдот о Баратынском, который (1) будто бы (2) спросил однажды у </a:t>
            </a:r>
            <a:r>
              <a:rPr lang="ru-RU" dirty="0" err="1" smtClean="0"/>
              <a:t>Дельвига</a:t>
            </a:r>
            <a:r>
              <a:rPr lang="ru-RU" dirty="0" smtClean="0"/>
              <a:t>: 2. "Что ты называешь родительным падежом?" 3. Вероятно, немало анекдотов в этом роде можно было бы собрать в то время, если бы кто-нибудь из мемуаристов задался этой целью. (Г.О. Винокур.)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предложении 1 нужно ли поставить запятые на месте цифр (1), (2)?</a:t>
            </a:r>
          </a:p>
          <a:p>
            <a:pPr>
              <a:buNone/>
            </a:pPr>
            <a:r>
              <a:rPr lang="ru-RU" dirty="0" smtClean="0"/>
              <a:t>Да                        Нет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Чем является в предложении 3 слово вероятно?</a:t>
            </a:r>
          </a:p>
          <a:p>
            <a:pPr>
              <a:buNone/>
            </a:pPr>
            <a:r>
              <a:rPr lang="ru-RU" dirty="0" smtClean="0"/>
              <a:t>1. Первой частью сложного предложения</a:t>
            </a:r>
          </a:p>
          <a:p>
            <a:pPr>
              <a:buNone/>
            </a:pPr>
            <a:r>
              <a:rPr lang="ru-RU" dirty="0" smtClean="0"/>
              <a:t>2. Вводным словом</a:t>
            </a:r>
          </a:p>
          <a:p>
            <a:pPr>
              <a:buNone/>
            </a:pPr>
            <a:r>
              <a:rPr lang="ru-RU" dirty="0" smtClean="0"/>
              <a:t>3. Обстоятельством меры и степени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380312" y="393305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нет</a:t>
            </a:r>
            <a:endParaRPr lang="ru-RU" sz="2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68344" y="544522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Определите значение вводных слов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Ты, сказывают, петь великий </a:t>
            </a:r>
            <a:r>
              <a:rPr lang="ru-RU" b="1" dirty="0" err="1" smtClean="0"/>
              <a:t>мастерище</a:t>
            </a:r>
            <a:r>
              <a:rPr lang="ru-RU" b="1" dirty="0" smtClean="0"/>
              <a:t>. (И.А. Крылов.)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Источник сообщения</a:t>
            </a:r>
          </a:p>
          <a:p>
            <a:pPr>
              <a:buNone/>
            </a:pPr>
            <a:r>
              <a:rPr lang="ru-RU" b="1" dirty="0" smtClean="0"/>
              <a:t>К счастью, погода была тихая. (И.С. Тургенев.)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Эмоциональная оценка</a:t>
            </a:r>
          </a:p>
          <a:p>
            <a:pPr>
              <a:buNone/>
            </a:pPr>
            <a:r>
              <a:rPr lang="ru-RU" b="1" dirty="0" smtClean="0"/>
              <a:t>Глазами, кажется, хотел бы всех он съесть. (И.А. Крылов.)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Степень достоверности</a:t>
            </a:r>
          </a:p>
          <a:p>
            <a:pPr>
              <a:buNone/>
            </a:pPr>
            <a:r>
              <a:rPr lang="ru-RU" b="1" dirty="0" smtClean="0"/>
              <a:t>Итак, повторим сначала предыдущее. (И.А. Бунин.)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Последовательность изложения</a:t>
            </a:r>
          </a:p>
          <a:p>
            <a:pPr>
              <a:buNone/>
            </a:pPr>
            <a:r>
              <a:rPr lang="ru-RU" b="1" dirty="0" smtClean="0"/>
              <a:t>Струсил ты, признайся, когда молодцы мои накинули тебе верёвку на шею? (А.С. Пушкин.)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Обращение к собеседнику</a:t>
            </a:r>
          </a:p>
          <a:p>
            <a:pPr>
              <a:buNone/>
            </a:pPr>
            <a:r>
              <a:rPr lang="ru-RU" b="1" dirty="0" smtClean="0"/>
              <a:t>Ему уж стукнуло, по сказкам, сто годов. (Н.А. Некрасов.)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Источник сообщения</a:t>
            </a:r>
          </a:p>
          <a:p>
            <a:pPr>
              <a:buNone/>
            </a:pPr>
            <a:r>
              <a:rPr lang="ru-RU" b="1" dirty="0" smtClean="0"/>
              <a:t>Вообразите, наши молодые люди уже скучают. (И.С. Тургенев.)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Обращение к собеседнику</a:t>
            </a:r>
          </a:p>
          <a:p>
            <a:pPr>
              <a:buNone/>
            </a:pPr>
            <a:r>
              <a:rPr lang="ru-RU" b="1" dirty="0" smtClean="0"/>
              <a:t>К умножению досады, бричка моя сломалась. (А.С. Пушкин.)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Эмоциональная окраска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Итоги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Итак, вводными называются слова, грамматически не связанные с членами предложения (т.е. не связанные с ними по способу согласования, управления, примыкания), не являющиеся членами предложения и выражающие отношение говорящего к высказываемой мысли, характеризующие способ ее оформления.</a:t>
            </a:r>
          </a:p>
          <a:p>
            <a:pPr>
              <a:buNone/>
            </a:pPr>
            <a:r>
              <a:rPr lang="ru-RU" smtClean="0"/>
              <a:t>    Вводные </a:t>
            </a:r>
            <a:r>
              <a:rPr lang="ru-RU" dirty="0" smtClean="0"/>
              <a:t>слова и словосочетания на письме выделяются запятыми.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 значению вводные слова и словосочетания подразделяются на несколько групп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52536" y="61906"/>
            <a:ext cx="9721080" cy="68861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Слова, не являющиеся вводными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8712968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Не являются вводными и, следовательно, не выделяются запятыми слова и сочетания слов: </a:t>
            </a:r>
            <a:r>
              <a:rPr lang="ru-RU" sz="4600" b="1" dirty="0" smtClean="0">
                <a:solidFill>
                  <a:schemeClr val="accent2"/>
                </a:solidFill>
              </a:rPr>
              <a:t>авось, будто, вдобавок, вдруг, вот, ведь, вряд ли, всё-таки, даже, едва ли, исключительно, именно, как будто, как бы, как раз, между тем, к тому же, однажды, опять-таки, приблизительно, примерно, причём, решительно, якобы, по постановлению, по решению и т.д.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Среди приведённых слов есть смысловые частицы, союзы и самостоятельные части речи. Обратите на приведённые слова внимание, не путайте их с вводными!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Проверь себя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На месте каких цифр надо поставить запятые?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</a:t>
            </a:r>
            <a:r>
              <a:rPr lang="ru-RU" sz="3300" b="1" dirty="0" smtClean="0"/>
              <a:t>Действительно (1) это был Мюрат, называемый теперь неаполитанским королем. (Л.Н. Толстой.) </a:t>
            </a:r>
          </a:p>
          <a:p>
            <a:pPr>
              <a:buNone/>
            </a:pPr>
            <a:r>
              <a:rPr lang="ru-RU" sz="3300" b="1" dirty="0" smtClean="0"/>
              <a:t>2. Короткие волосы его (2) очевидно (3) только что были причесаны… (Л.Н. Толстой.)</a:t>
            </a:r>
          </a:p>
          <a:p>
            <a:pPr>
              <a:buNone/>
            </a:pPr>
            <a:r>
              <a:rPr lang="ru-RU" sz="3300" b="1" dirty="0" smtClean="0"/>
              <a:t>3. …сумасшедший только, будучи шведом (4) может (5) заключать союзы с Россией (Л.Н. Толстой.)</a:t>
            </a:r>
          </a:p>
          <a:p>
            <a:pPr>
              <a:buNone/>
            </a:pPr>
            <a:r>
              <a:rPr lang="ru-RU" sz="3300" b="1" dirty="0" smtClean="0"/>
              <a:t>4. — Впрочем (6) большое количество монастырей и церквей есть всегда признак отсталости народа, — сказал Наполеон (Л.Н. Толстой.)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1 2 3 4 5 6 7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04248" y="5517232"/>
            <a:ext cx="208823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1, 2, 3, 6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Проверь себя. Слова, не являющиеся вводными</a:t>
            </a:r>
          </a:p>
          <a:p>
            <a:pPr>
              <a:buNone/>
            </a:pPr>
            <a:r>
              <a:rPr lang="ru-RU" dirty="0" smtClean="0"/>
              <a:t>На месте каких цифр должны быть запятые?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Она прислушалась радостно к той (как будто (1) неожиданной для неё) прелести, с которой эти звуки, переливаясь, наполнили всю пустоту залы и медленно замерли, и ей вдруг стало весело. (Л.Н. Толстой.) </a:t>
            </a:r>
          </a:p>
          <a:p>
            <a:pPr>
              <a:buNone/>
            </a:pPr>
            <a:r>
              <a:rPr lang="ru-RU" dirty="0" smtClean="0"/>
              <a:t>2. Он (2) как будто (3) старался изыскать все больные места её, чтобы как можно жесточе нравственно мучить её. (Л.Н. Толстой.)</a:t>
            </a:r>
          </a:p>
          <a:p>
            <a:pPr>
              <a:buNone/>
            </a:pPr>
            <a:r>
              <a:rPr lang="ru-RU" dirty="0" smtClean="0"/>
              <a:t>3. Он беспрестанно больно оскорблял княжну Марью, но дочь (4) даже (5) не делала усилий над собой, чтобы прощать его. (Л.Н. Толстой.)</a:t>
            </a:r>
          </a:p>
          <a:p>
            <a:pPr>
              <a:buNone/>
            </a:pPr>
            <a:r>
              <a:rPr lang="ru-RU" dirty="0" smtClean="0"/>
              <a:t>4. …князь Андрей заметил, как быстро поднялись (6) было (7) её худые руки, чтобы обнять отца, и тотчас же опустились. (Л.Н. Толстой.)</a:t>
            </a:r>
          </a:p>
          <a:p>
            <a:pPr>
              <a:buNone/>
            </a:pPr>
            <a:r>
              <a:rPr lang="ru-RU" dirty="0" smtClean="0"/>
              <a:t>5. Всем было (8) казалось (9) очень весело. (Л.Н. Толстой.)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1 2 3 4 5 6 7 8 9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588224" y="5589240"/>
            <a:ext cx="223224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8, 9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624736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2400" dirty="0" smtClean="0"/>
              <a:t>Дача </a:t>
            </a:r>
            <a:r>
              <a:rPr lang="ru-RU" sz="2400" dirty="0"/>
              <a:t>(1) может быть (2) названа колыбелью, с которой для каждого из нас начиналось постижение мира, поначалу ограниченное садом, затем огромной улицей, потом участками и (3) </a:t>
            </a:r>
            <a:r>
              <a:rPr lang="ru-RU" sz="2400" dirty="0" smtClean="0"/>
              <a:t>наконец </a:t>
            </a:r>
            <a:r>
              <a:rPr lang="ru-RU" sz="2400" dirty="0"/>
              <a:t>(4) всей загородной стороной</a:t>
            </a:r>
            <a:r>
              <a:rPr lang="ru-RU" sz="24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400" dirty="0"/>
              <a:t>«Осенний день в Сокольниках» — единственная (1) по всей видимости (2) картина Левитана, в которой присутствует человек. Это пейзаж, где серая осень (3) поистине (4) оживает</a:t>
            </a:r>
            <a:r>
              <a:rPr lang="ru-RU" sz="2400" dirty="0" smtClean="0"/>
              <a:t>.</a:t>
            </a:r>
          </a:p>
          <a:p>
            <a:pPr marL="457200" indent="-457200">
              <a:buAutoNum type="arabicParenR"/>
            </a:pPr>
            <a:r>
              <a:rPr lang="ru-RU" sz="2400" dirty="0"/>
              <a:t>Если я нахожу в записных книжках известных людей интересное (1) на мой взгляд (2) наблюдение, остроумное или смешное замечание, неужели нужно отказываться от их воспроизведения только потому, что они выражены в десяти-пятнадцати или (3) например (4) в двух-трёх строках</a:t>
            </a:r>
            <a:r>
              <a:rPr lang="ru-RU" sz="2400" dirty="0" smtClean="0"/>
              <a:t>?</a:t>
            </a:r>
          </a:p>
          <a:p>
            <a:pPr marL="457200" indent="-457200">
              <a:buAutoNum type="arabicParenR"/>
            </a:pPr>
            <a:r>
              <a:rPr lang="ru-RU" sz="2400" dirty="0"/>
              <a:t>Если язык человека вял, тяжёл, сбивчив, бессилен, то таков (1) вероятно (2) и его ум, ибо мыслит человек (3) как известно (4) только с помощью языка.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45477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556792"/>
            <a:ext cx="7776864" cy="4569371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  <a:t>1) Дай (1) Джим (2) на счастье (3)лапу мне,</a:t>
            </a:r>
            <a:b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  <a:t>Такую лапу не видал я сроду.</a:t>
            </a:r>
            <a:b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  <a:t>Давай с тобой полаем при луне</a:t>
            </a:r>
            <a:b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  <a:t>На тихую, бесшумную погоду.</a:t>
            </a:r>
            <a:b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  <a:t>Дай(4) Джим(5)на счастье (6)лапу мне.</a:t>
            </a:r>
            <a:b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  <a:t> </a:t>
            </a:r>
            <a:b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  <a:t>Пожалуйста(7) голубчик(8) не лижись.</a:t>
            </a:r>
            <a:b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  <a:t>Пойми со мной хоть самое простое.</a:t>
            </a:r>
            <a:b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  <a:t>Ведь(9) ты не знаешь, что такое жизнь,</a:t>
            </a:r>
            <a:b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</a:br>
            <a:r>
              <a:rPr lang="ru-RU" sz="2400" dirty="0">
                <a:solidFill>
                  <a:srgbClr val="000000"/>
                </a:solidFill>
                <a:latin typeface="Verdana" panose="020B0604030504040204" pitchFamily="34" charset="0"/>
                <a:ea typeface="+mj-ea"/>
                <a:cs typeface="+mj-cs"/>
              </a:rPr>
              <a:t>Не знаешь (10)ты, что жить на свете стоит.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42792" cy="485740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2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2800" dirty="0"/>
              <a:t>2) Я был(1)понятно(2)счастлив тоже,</a:t>
            </a:r>
            <a:br>
              <a:rPr lang="ru-RU" sz="2800" dirty="0"/>
            </a:br>
            <a:r>
              <a:rPr lang="ru-RU" sz="2800" dirty="0"/>
              <a:t>когда влюблялся и любил</a:t>
            </a:r>
            <a:br>
              <a:rPr lang="ru-RU" sz="2800" dirty="0"/>
            </a:br>
            <a:r>
              <a:rPr lang="ru-RU" sz="2800" dirty="0"/>
              <a:t>или у шумной молодежи</a:t>
            </a:r>
            <a:br>
              <a:rPr lang="ru-RU" sz="2800" dirty="0"/>
            </a:br>
            <a:r>
              <a:rPr lang="ru-RU" sz="2800" dirty="0"/>
              <a:t>свое признанье находил.</a:t>
            </a:r>
            <a:br>
              <a:rPr lang="ru-RU" sz="2800" dirty="0"/>
            </a:br>
            <a:r>
              <a:rPr lang="ru-RU" sz="2800" dirty="0"/>
              <a:t>Ты(3)счастье(4) мне еще являлось,</a:t>
            </a:r>
            <a:br>
              <a:rPr lang="ru-RU" sz="2800" dirty="0"/>
            </a:br>
            <a:r>
              <a:rPr lang="ru-RU" sz="2800" dirty="0"/>
              <a:t>когда не сразу, неспроста</a:t>
            </a:r>
            <a:br>
              <a:rPr lang="ru-RU" sz="2800" dirty="0"/>
            </a:br>
            <a:r>
              <a:rPr lang="ru-RU" sz="2800" dirty="0"/>
              <a:t>перед мальчишкой открывалась</a:t>
            </a:r>
            <a:br>
              <a:rPr lang="ru-RU" sz="2800" dirty="0"/>
            </a:br>
            <a:r>
              <a:rPr lang="ru-RU" sz="2800" dirty="0"/>
              <a:t>лесов и пашен(5) красота.</a:t>
            </a:r>
            <a:br>
              <a:rPr lang="ru-RU" sz="2800" dirty="0"/>
            </a:br>
            <a:r>
              <a:rPr lang="ru-RU" sz="2800" dirty="0"/>
              <a:t>Я также счастлив был довольно</a:t>
            </a:r>
            <a:br>
              <a:rPr lang="ru-RU" sz="2800" dirty="0"/>
            </a:br>
            <a:r>
              <a:rPr lang="ru-RU" sz="2800" dirty="0"/>
              <a:t>не каждый день, но каждый год,</a:t>
            </a:r>
            <a:br>
              <a:rPr lang="ru-RU" sz="2800" dirty="0"/>
            </a:br>
            <a:r>
              <a:rPr lang="ru-RU" sz="2800" dirty="0"/>
              <a:t>когда на празднествах застольных,</a:t>
            </a:r>
            <a:br>
              <a:rPr lang="ru-RU" sz="2800" dirty="0"/>
            </a:br>
            <a:r>
              <a:rPr lang="ru-RU" sz="2800" dirty="0"/>
              <a:t>как колокол на колокольне,</a:t>
            </a:r>
            <a:br>
              <a:rPr lang="ru-RU" sz="2800" dirty="0"/>
            </a:br>
            <a:r>
              <a:rPr lang="ru-RU" sz="2800" dirty="0"/>
              <a:t>гудел </a:t>
            </a:r>
            <a:r>
              <a:rPr lang="ru-RU" sz="2800" dirty="0" smtClean="0"/>
              <a:t>(6)торжественно(7) </a:t>
            </a:r>
            <a:r>
              <a:rPr lang="ru-RU" sz="2800" dirty="0"/>
              <a:t>народ.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5526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2240</Words>
  <Application>Microsoft Office PowerPoint</Application>
  <PresentationFormat>Экран (4:3)</PresentationFormat>
  <Paragraphs>126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Тема Office</vt:lpstr>
      <vt:lpstr>Вводные слова</vt:lpstr>
      <vt:lpstr>Теория</vt:lpstr>
      <vt:lpstr>По значению вводные слова и словосочетания подразделяются на несколько групп</vt:lpstr>
      <vt:lpstr>Слова, не являющиеся вводными</vt:lpstr>
      <vt:lpstr>Проверь себя</vt:lpstr>
      <vt:lpstr>Презентация PowerPoint</vt:lpstr>
      <vt:lpstr>Презентация PowerPoint</vt:lpstr>
      <vt:lpstr>  </vt:lpstr>
      <vt:lpstr>2) Я был(1)понятно(2)счастлив тоже, когда влюблялся и любил или у шумной молодежи свое признанье находил. Ты(3)счастье(4) мне еще являлось, когда не сразу, неспроста перед мальчишкой открывалась лесов и пашен(5) красота. Я также счастлив был довольно не каждый день, но каждый год, когда на празднествах застольных, как колокол на колокольне, гудел (6)торжественно(7) народ. </vt:lpstr>
      <vt:lpstr>Омонимия вводных слов и членов предложения</vt:lpstr>
      <vt:lpstr>Объясни пунктуацию</vt:lpstr>
      <vt:lpstr>Однако</vt:lpstr>
      <vt:lpstr>Наконец</vt:lpstr>
      <vt:lpstr>С точки зрения</vt:lpstr>
      <vt:lpstr>Так</vt:lpstr>
      <vt:lpstr>Это интересно</vt:lpstr>
      <vt:lpstr>Материал для углублённого изучения</vt:lpstr>
      <vt:lpstr>Обрати внимание</vt:lpstr>
      <vt:lpstr>Проверь себя</vt:lpstr>
      <vt:lpstr>Готовимся к ЕГЭ</vt:lpstr>
      <vt:lpstr>Определите значение вводных слов</vt:lpstr>
      <vt:lpstr>Итоги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Вводные слова</dc:title>
  <dc:creator>lenovo</dc:creator>
  <cp:lastModifiedBy>Марина</cp:lastModifiedBy>
  <cp:revision>14</cp:revision>
  <dcterms:created xsi:type="dcterms:W3CDTF">2012-02-19T08:46:28Z</dcterms:created>
  <dcterms:modified xsi:type="dcterms:W3CDTF">2021-10-21T21:41:00Z</dcterms:modified>
</cp:coreProperties>
</file>