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sldIdLst>
    <p:sldId id="362" r:id="rId2"/>
    <p:sldId id="338" r:id="rId3"/>
    <p:sldId id="339" r:id="rId4"/>
    <p:sldId id="340" r:id="rId5"/>
    <p:sldId id="326" r:id="rId6"/>
    <p:sldId id="291" r:id="rId7"/>
    <p:sldId id="300" r:id="rId8"/>
    <p:sldId id="301" r:id="rId9"/>
    <p:sldId id="302" r:id="rId10"/>
    <p:sldId id="329" r:id="rId11"/>
    <p:sldId id="330" r:id="rId12"/>
    <p:sldId id="348" r:id="rId13"/>
    <p:sldId id="343" r:id="rId14"/>
    <p:sldId id="356" r:id="rId15"/>
    <p:sldId id="349" r:id="rId16"/>
    <p:sldId id="357" r:id="rId17"/>
    <p:sldId id="344" r:id="rId18"/>
    <p:sldId id="350" r:id="rId19"/>
    <p:sldId id="351" r:id="rId20"/>
    <p:sldId id="358" r:id="rId21"/>
    <p:sldId id="359" r:id="rId22"/>
    <p:sldId id="346" r:id="rId23"/>
    <p:sldId id="313" r:id="rId24"/>
    <p:sldId id="332" r:id="rId25"/>
    <p:sldId id="333" r:id="rId26"/>
    <p:sldId id="304" r:id="rId27"/>
    <p:sldId id="353" r:id="rId28"/>
    <p:sldId id="317" r:id="rId29"/>
    <p:sldId id="318" r:id="rId30"/>
    <p:sldId id="355" r:id="rId31"/>
    <p:sldId id="277" r:id="rId32"/>
    <p:sldId id="320" r:id="rId33"/>
    <p:sldId id="275" r:id="rId3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A111915-BE36-4E01-A7E5-04B1672EAD32}" styleName="Светлый стиль 2 - акцент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29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12.07.2022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p:push dir="u"/>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12.07.2022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p:push dir="u"/>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12.07.2022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p:push dir="u"/>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Заголовок, клип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Клип 2"/>
          <p:cNvSpPr>
            <a:spLocks noGrp="1"/>
          </p:cNvSpPr>
          <p:nvPr>
            <p:ph type="clipArt" sz="half" idx="1"/>
          </p:nvPr>
        </p:nvSpPr>
        <p:spPr>
          <a:xfrm>
            <a:off x="457200" y="1600200"/>
            <a:ext cx="4038600" cy="4525963"/>
          </a:xfrm>
        </p:spPr>
        <p:txBody>
          <a:bodyPr/>
          <a:lstStyle/>
          <a:p>
            <a:pPr lvl="0"/>
            <a:endParaRPr lang="ru-RU" noProof="0"/>
          </a:p>
        </p:txBody>
      </p:sp>
      <p:sp>
        <p:nvSpPr>
          <p:cNvPr id="4" name="Текст 3"/>
          <p:cNvSpPr>
            <a:spLocks noGrp="1"/>
          </p:cNvSpPr>
          <p:nvPr>
            <p:ph type="body"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pPr>
              <a:defRPr/>
            </a:pPr>
            <a:endParaRPr lang="ru-RU" altLang="ru-RU"/>
          </a:p>
        </p:txBody>
      </p:sp>
      <p:sp>
        <p:nvSpPr>
          <p:cNvPr id="6" name="Нижний колонтитул 5"/>
          <p:cNvSpPr>
            <a:spLocks noGrp="1"/>
          </p:cNvSpPr>
          <p:nvPr>
            <p:ph type="ftr" sz="quarter" idx="11"/>
          </p:nvPr>
        </p:nvSpPr>
        <p:spPr/>
        <p:txBody>
          <a:bodyPr/>
          <a:lstStyle>
            <a:lvl1pPr>
              <a:defRPr/>
            </a:lvl1pPr>
          </a:lstStyle>
          <a:p>
            <a:pPr>
              <a:defRPr/>
            </a:pPr>
            <a:endParaRPr lang="ru-RU" altLang="ru-RU"/>
          </a:p>
        </p:txBody>
      </p:sp>
      <p:sp>
        <p:nvSpPr>
          <p:cNvPr id="7" name="Номер слайда 6"/>
          <p:cNvSpPr>
            <a:spLocks noGrp="1"/>
          </p:cNvSpPr>
          <p:nvPr>
            <p:ph type="sldNum" sz="quarter" idx="12"/>
          </p:nvPr>
        </p:nvSpPr>
        <p:spPr/>
        <p:txBody>
          <a:bodyPr/>
          <a:lstStyle>
            <a:lvl1pPr>
              <a:defRPr/>
            </a:lvl1pPr>
          </a:lstStyle>
          <a:p>
            <a:fld id="{55484B10-9C5E-4179-BBD1-ABA458FB68EF}" type="slidenum">
              <a:rPr lang="ru-RU" altLang="ru-RU"/>
              <a:pPr/>
              <a:t>‹#›</a:t>
            </a:fld>
            <a:endParaRPr lang="ru-RU" altLang="ru-RU"/>
          </a:p>
        </p:txBody>
      </p:sp>
    </p:spTree>
    <p:extLst>
      <p:ext uri="{BB962C8B-B14F-4D97-AF65-F5344CB8AC3E}">
        <p14:creationId xmlns:p14="http://schemas.microsoft.com/office/powerpoint/2010/main" xmlns="" val="1090849527"/>
      </p:ext>
    </p:extLst>
  </p:cSld>
  <p:clrMapOvr>
    <a:masterClrMapping/>
  </p:clrMapOvr>
  <p:transition>
    <p:check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cSld name="Заголовок, два объект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57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p:txBody>
          <a:bodyPr/>
          <a:lstStyle>
            <a:lvl1pPr>
              <a:defRPr/>
            </a:lvl1pPr>
          </a:lstStyle>
          <a:p>
            <a:pPr>
              <a:defRPr/>
            </a:pPr>
            <a:endParaRPr lang="ru-RU" altLang="ru-RU"/>
          </a:p>
        </p:txBody>
      </p:sp>
      <p:sp>
        <p:nvSpPr>
          <p:cNvPr id="7" name="Нижний колонтитул 6"/>
          <p:cNvSpPr>
            <a:spLocks noGrp="1"/>
          </p:cNvSpPr>
          <p:nvPr>
            <p:ph type="ftr" sz="quarter" idx="11"/>
          </p:nvPr>
        </p:nvSpPr>
        <p:spPr/>
        <p:txBody>
          <a:bodyPr/>
          <a:lstStyle>
            <a:lvl1pPr>
              <a:defRPr/>
            </a:lvl1pPr>
          </a:lstStyle>
          <a:p>
            <a:pPr>
              <a:defRPr/>
            </a:pPr>
            <a:endParaRPr lang="ru-RU" altLang="ru-RU"/>
          </a:p>
        </p:txBody>
      </p:sp>
      <p:sp>
        <p:nvSpPr>
          <p:cNvPr id="8" name="Номер слайда 7"/>
          <p:cNvSpPr>
            <a:spLocks noGrp="1"/>
          </p:cNvSpPr>
          <p:nvPr>
            <p:ph type="sldNum" sz="quarter" idx="12"/>
          </p:nvPr>
        </p:nvSpPr>
        <p:spPr/>
        <p:txBody>
          <a:bodyPr/>
          <a:lstStyle>
            <a:lvl1pPr>
              <a:defRPr/>
            </a:lvl1pPr>
          </a:lstStyle>
          <a:p>
            <a:fld id="{BD4B52ED-5661-441D-B3EC-2BEE4C6F22F1}" type="slidenum">
              <a:rPr lang="ru-RU" altLang="ru-RU"/>
              <a:pPr/>
              <a:t>‹#›</a:t>
            </a:fld>
            <a:endParaRPr lang="ru-RU" altLang="ru-RU"/>
          </a:p>
        </p:txBody>
      </p:sp>
    </p:spTree>
    <p:extLst>
      <p:ext uri="{BB962C8B-B14F-4D97-AF65-F5344CB8AC3E}">
        <p14:creationId xmlns:p14="http://schemas.microsoft.com/office/powerpoint/2010/main" xmlns="" val="2528732369"/>
      </p:ext>
    </p:extLst>
  </p:cSld>
  <p:clrMapOvr>
    <a:masterClrMapping/>
  </p:clrMapOvr>
  <p:transition>
    <p:check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12.07.2022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p:push di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12.07.2022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p:push di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12.07.2022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p:push di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12.07.2022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p:push di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12.07.2022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p:push dir="u"/>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12.07.2022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p:push dir="u"/>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12.07.2022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p:push dir="u"/>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12.07.2022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p:push dir="u"/>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12.07.2022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Lst>
  <p:transition spd="slow">
    <p:push dir="u"/>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188640"/>
            <a:ext cx="7772400" cy="1470025"/>
          </a:xfrm>
        </p:spPr>
        <p:txBody>
          <a:bodyPr>
            <a:normAutofit fontScale="90000"/>
          </a:bodyPr>
          <a:lstStyle/>
          <a:p>
            <a:r>
              <a:rPr lang="ru-RU" b="1" u="sng" dirty="0" smtClean="0">
                <a:solidFill>
                  <a:schemeClr val="tx1"/>
                </a:solidFill>
                <a:latin typeface="Arial" pitchFamily="34" charset="0"/>
                <a:cs typeface="Arial" pitchFamily="34" charset="0"/>
              </a:rPr>
              <a:t>Россия при первых Романовых: перемены в государственном устройстве</a:t>
            </a:r>
            <a:endParaRPr lang="ru-RU" u="sng" dirty="0">
              <a:latin typeface="Arial" pitchFamily="34" charset="0"/>
              <a:cs typeface="Arial" pitchFamily="34" charset="0"/>
            </a:endParaRPr>
          </a:p>
        </p:txBody>
      </p:sp>
      <p:sp>
        <p:nvSpPr>
          <p:cNvPr id="3" name="Подзаголовок 2"/>
          <p:cNvSpPr>
            <a:spLocks noGrp="1"/>
          </p:cNvSpPr>
          <p:nvPr>
            <p:ph type="subTitle" idx="1"/>
          </p:nvPr>
        </p:nvSpPr>
        <p:spPr>
          <a:xfrm>
            <a:off x="6159624" y="4509120"/>
            <a:ext cx="2984376" cy="2112640"/>
          </a:xfrm>
        </p:spPr>
        <p:txBody>
          <a:bodyPr>
            <a:normAutofit fontScale="55000" lnSpcReduction="20000"/>
          </a:bodyPr>
          <a:lstStyle/>
          <a:p>
            <a:pPr algn="l">
              <a:lnSpc>
                <a:spcPct val="120000"/>
              </a:lnSpc>
            </a:pPr>
            <a:r>
              <a:rPr lang="ru-RU" dirty="0" smtClean="0">
                <a:solidFill>
                  <a:schemeClr val="tx1"/>
                </a:solidFill>
                <a:latin typeface="Arial" pitchFamily="34" charset="0"/>
                <a:cs typeface="Arial" pitchFamily="34" charset="0"/>
              </a:rPr>
              <a:t>Подготовил:</a:t>
            </a:r>
          </a:p>
          <a:p>
            <a:pPr algn="l">
              <a:lnSpc>
                <a:spcPct val="120000"/>
              </a:lnSpc>
            </a:pPr>
            <a:r>
              <a:rPr lang="ru-RU" dirty="0">
                <a:solidFill>
                  <a:schemeClr val="tx1"/>
                </a:solidFill>
                <a:latin typeface="Arial" pitchFamily="34" charset="0"/>
                <a:cs typeface="Arial" pitchFamily="34" charset="0"/>
              </a:rPr>
              <a:t>у</a:t>
            </a:r>
            <a:r>
              <a:rPr lang="ru-RU" dirty="0" smtClean="0">
                <a:solidFill>
                  <a:schemeClr val="tx1"/>
                </a:solidFill>
                <a:latin typeface="Arial" pitchFamily="34" charset="0"/>
                <a:cs typeface="Arial" pitchFamily="34" charset="0"/>
              </a:rPr>
              <a:t>читель истории</a:t>
            </a:r>
          </a:p>
          <a:p>
            <a:pPr algn="l">
              <a:lnSpc>
                <a:spcPct val="120000"/>
              </a:lnSpc>
            </a:pPr>
            <a:r>
              <a:rPr lang="ru-RU" dirty="0" smtClean="0">
                <a:solidFill>
                  <a:schemeClr val="tx1"/>
                </a:solidFill>
                <a:latin typeface="Arial" pitchFamily="34" charset="0"/>
                <a:cs typeface="Arial" pitchFamily="34" charset="0"/>
              </a:rPr>
              <a:t> МОБУ СОШ №</a:t>
            </a:r>
            <a:r>
              <a:rPr lang="ru-RU" smtClean="0">
                <a:solidFill>
                  <a:schemeClr val="tx1"/>
                </a:solidFill>
                <a:latin typeface="Arial" pitchFamily="34" charset="0"/>
                <a:cs typeface="Arial" pitchFamily="34" charset="0"/>
              </a:rPr>
              <a:t>9 </a:t>
            </a:r>
          </a:p>
          <a:p>
            <a:pPr algn="l">
              <a:lnSpc>
                <a:spcPct val="120000"/>
              </a:lnSpc>
            </a:pPr>
            <a:r>
              <a:rPr lang="ru-RU" smtClean="0">
                <a:solidFill>
                  <a:schemeClr val="tx1"/>
                </a:solidFill>
                <a:latin typeface="Arial" pitchFamily="34" charset="0"/>
                <a:cs typeface="Arial" pitchFamily="34" charset="0"/>
              </a:rPr>
              <a:t>им</a:t>
            </a:r>
            <a:r>
              <a:rPr lang="ru-RU" dirty="0" smtClean="0">
                <a:solidFill>
                  <a:schemeClr val="tx1"/>
                </a:solidFill>
                <a:latin typeface="Arial" pitchFamily="34" charset="0"/>
                <a:cs typeface="Arial" pitchFamily="34" charset="0"/>
              </a:rPr>
              <a:t>. И.Ф. Константинова</a:t>
            </a:r>
          </a:p>
          <a:p>
            <a:pPr algn="l">
              <a:lnSpc>
                <a:spcPct val="120000"/>
              </a:lnSpc>
            </a:pPr>
            <a:r>
              <a:rPr lang="ru-RU" dirty="0" smtClean="0">
                <a:solidFill>
                  <a:schemeClr val="tx1"/>
                </a:solidFill>
                <a:latin typeface="Arial" pitchFamily="34" charset="0"/>
                <a:cs typeface="Arial" pitchFamily="34" charset="0"/>
              </a:rPr>
              <a:t>г. Лабинска</a:t>
            </a:r>
          </a:p>
          <a:p>
            <a:pPr algn="l">
              <a:lnSpc>
                <a:spcPct val="120000"/>
              </a:lnSpc>
            </a:pPr>
            <a:r>
              <a:rPr lang="ru-RU" dirty="0" err="1" smtClean="0">
                <a:solidFill>
                  <a:schemeClr val="tx1"/>
                </a:solidFill>
                <a:latin typeface="Arial" pitchFamily="34" charset="0"/>
                <a:cs typeface="Arial" pitchFamily="34" charset="0"/>
              </a:rPr>
              <a:t>Тарасенко</a:t>
            </a:r>
            <a:r>
              <a:rPr lang="ru-RU" dirty="0" smtClean="0">
                <a:solidFill>
                  <a:schemeClr val="tx1"/>
                </a:solidFill>
                <a:latin typeface="Arial" pitchFamily="34" charset="0"/>
                <a:cs typeface="Arial" pitchFamily="34" charset="0"/>
              </a:rPr>
              <a:t> В.Н</a:t>
            </a:r>
            <a:r>
              <a:rPr lang="ru-RU" dirty="0" smtClean="0">
                <a:latin typeface="Arial" pitchFamily="34" charset="0"/>
                <a:cs typeface="Arial" pitchFamily="34" charset="0"/>
              </a:rPr>
              <a:t>.</a:t>
            </a:r>
          </a:p>
        </p:txBody>
      </p:sp>
      <p:pic>
        <p:nvPicPr>
          <p:cNvPr id="1026" name="Picture 2" descr="https://aspbiblmv.nov.muzkult.ru/media/2021/07/22/1303690097/fvMoBNOoTLw.jpg"/>
          <p:cNvPicPr>
            <a:picLocks noChangeAspect="1" noChangeArrowheads="1"/>
          </p:cNvPicPr>
          <p:nvPr/>
        </p:nvPicPr>
        <p:blipFill>
          <a:blip r:embed="rId2" cstate="print"/>
          <a:srcRect/>
          <a:stretch>
            <a:fillRect/>
          </a:stretch>
        </p:blipFill>
        <p:spPr bwMode="auto">
          <a:xfrm>
            <a:off x="899592" y="2132856"/>
            <a:ext cx="3139149" cy="4248472"/>
          </a:xfrm>
          <a:prstGeom prst="rect">
            <a:avLst/>
          </a:prstGeom>
          <a:noFill/>
        </p:spPr>
      </p:pic>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35696" y="116632"/>
            <a:ext cx="4939952" cy="523220"/>
          </a:xfrm>
          <a:prstGeom prst="rect">
            <a:avLst/>
          </a:prstGeom>
          <a:noFill/>
          <a:ln w="28575">
            <a:solidFill>
              <a:schemeClr val="accent2">
                <a:lumMod val="50000"/>
              </a:schemeClr>
            </a:solidFill>
          </a:ln>
        </p:spPr>
        <p:txBody>
          <a:bodyPr wrap="square" rtlCol="0">
            <a:spAutoFit/>
          </a:bodyPr>
          <a:lstStyle/>
          <a:p>
            <a:r>
              <a:rPr lang="ru-RU" sz="2800" b="1" dirty="0" smtClean="0">
                <a:latin typeface="Times New Roman" pitchFamily="18" charset="0"/>
                <a:cs typeface="Times New Roman" pitchFamily="18" charset="0"/>
              </a:rPr>
              <a:t>Царь </a:t>
            </a:r>
            <a:r>
              <a:rPr lang="ru-RU" sz="2800" b="1" dirty="0">
                <a:latin typeface="Times New Roman" pitchFamily="18" charset="0"/>
                <a:cs typeface="Times New Roman" pitchFamily="18" charset="0"/>
              </a:rPr>
              <a:t>А</a:t>
            </a:r>
            <a:r>
              <a:rPr lang="ru-RU" sz="2800" b="1" dirty="0" smtClean="0">
                <a:latin typeface="Times New Roman" pitchFamily="18" charset="0"/>
                <a:cs typeface="Times New Roman" pitchFamily="18" charset="0"/>
              </a:rPr>
              <a:t>лексей Михайлович</a:t>
            </a:r>
            <a:endParaRPr lang="ru-RU" sz="2800" b="1" dirty="0">
              <a:latin typeface="Times New Roman" pitchFamily="18" charset="0"/>
              <a:cs typeface="Times New Roman" pitchFamily="18" charset="0"/>
            </a:endParaRPr>
          </a:p>
        </p:txBody>
      </p:sp>
      <p:sp>
        <p:nvSpPr>
          <p:cNvPr id="4" name="Стрелка вниз 3"/>
          <p:cNvSpPr/>
          <p:nvPr/>
        </p:nvSpPr>
        <p:spPr>
          <a:xfrm>
            <a:off x="6117535" y="630772"/>
            <a:ext cx="650304" cy="397891"/>
          </a:xfrm>
          <a:prstGeom prst="downArrow">
            <a:avLst>
              <a:gd name="adj1" fmla="val 50000"/>
              <a:gd name="adj2" fmla="val 533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179512" y="4077072"/>
            <a:ext cx="3240360" cy="830997"/>
          </a:xfrm>
          <a:prstGeom prst="rect">
            <a:avLst/>
          </a:prstGeom>
          <a:noFill/>
          <a:ln w="28575">
            <a:solidFill>
              <a:schemeClr val="tx1"/>
            </a:solidFill>
          </a:ln>
        </p:spPr>
        <p:txBody>
          <a:bodyPr wrap="square" rtlCol="0">
            <a:spAutoFit/>
          </a:bodyPr>
          <a:lstStyle/>
          <a:p>
            <a:pPr algn="ctr"/>
            <a:r>
              <a:rPr lang="ru-RU" sz="2400" b="1" dirty="0" smtClean="0">
                <a:latin typeface="Times New Roman" pitchFamily="18" charset="0"/>
                <a:cs typeface="Times New Roman" pitchFamily="18" charset="0"/>
              </a:rPr>
              <a:t>Мария Ильинична </a:t>
            </a:r>
          </a:p>
          <a:p>
            <a:pPr algn="ctr"/>
            <a:r>
              <a:rPr lang="ru-RU" sz="2400" b="1" dirty="0" smtClean="0">
                <a:latin typeface="Times New Roman" pitchFamily="18" charset="0"/>
                <a:cs typeface="Times New Roman" pitchFamily="18" charset="0"/>
              </a:rPr>
              <a:t> Милославская</a:t>
            </a:r>
            <a:endParaRPr lang="ru-RU" sz="2400" b="1" dirty="0">
              <a:latin typeface="Times New Roman" pitchFamily="18" charset="0"/>
              <a:cs typeface="Times New Roman" pitchFamily="18" charset="0"/>
            </a:endParaRPr>
          </a:p>
        </p:txBody>
      </p:sp>
      <p:sp>
        <p:nvSpPr>
          <p:cNvPr id="6" name="TextBox 5"/>
          <p:cNvSpPr txBox="1"/>
          <p:nvPr/>
        </p:nvSpPr>
        <p:spPr>
          <a:xfrm>
            <a:off x="4860032" y="4077072"/>
            <a:ext cx="3384376" cy="830997"/>
          </a:xfrm>
          <a:prstGeom prst="rect">
            <a:avLst/>
          </a:prstGeom>
          <a:noFill/>
          <a:ln w="28575">
            <a:solidFill>
              <a:schemeClr val="tx1"/>
            </a:solidFill>
          </a:ln>
        </p:spPr>
        <p:txBody>
          <a:bodyPr wrap="square" rtlCol="0">
            <a:spAutoFit/>
          </a:bodyPr>
          <a:lstStyle/>
          <a:p>
            <a:pPr algn="ctr"/>
            <a:r>
              <a:rPr lang="ru-RU" sz="2400" b="1" dirty="0" smtClean="0">
                <a:latin typeface="Times New Roman" pitchFamily="18" charset="0"/>
                <a:cs typeface="Times New Roman" pitchFamily="18" charset="0"/>
              </a:rPr>
              <a:t>Наталья Кирилловна </a:t>
            </a:r>
          </a:p>
          <a:p>
            <a:pPr algn="ctr"/>
            <a:r>
              <a:rPr lang="ru-RU" sz="2400" b="1" dirty="0" smtClean="0">
                <a:latin typeface="Times New Roman" pitchFamily="18" charset="0"/>
                <a:cs typeface="Times New Roman" pitchFamily="18" charset="0"/>
              </a:rPr>
              <a:t>Нарышкина</a:t>
            </a:r>
            <a:endParaRPr lang="ru-RU" sz="2400" b="1" dirty="0">
              <a:latin typeface="Times New Roman" pitchFamily="18" charset="0"/>
              <a:cs typeface="Times New Roman" pitchFamily="18" charset="0"/>
            </a:endParaRPr>
          </a:p>
        </p:txBody>
      </p:sp>
      <p:sp>
        <p:nvSpPr>
          <p:cNvPr id="7" name="Стрелка вниз 6"/>
          <p:cNvSpPr/>
          <p:nvPr/>
        </p:nvSpPr>
        <p:spPr>
          <a:xfrm>
            <a:off x="1439652" y="4941067"/>
            <a:ext cx="756084"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трелка вниз 7"/>
          <p:cNvSpPr/>
          <p:nvPr/>
        </p:nvSpPr>
        <p:spPr>
          <a:xfrm>
            <a:off x="6422099" y="4908069"/>
            <a:ext cx="691480"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179512" y="5445224"/>
            <a:ext cx="3600400" cy="1200329"/>
          </a:xfrm>
          <a:prstGeom prst="rect">
            <a:avLst/>
          </a:prstGeom>
          <a:noFill/>
          <a:ln w="28575">
            <a:solidFill>
              <a:schemeClr val="tx1"/>
            </a:solidFill>
          </a:ln>
        </p:spPr>
        <p:txBody>
          <a:bodyPr wrap="square" rtlCol="0">
            <a:spAutoFit/>
          </a:bodyPr>
          <a:lstStyle/>
          <a:p>
            <a:pPr algn="ctr"/>
            <a:r>
              <a:rPr lang="ru-RU" sz="2400" b="1" dirty="0" smtClean="0">
                <a:latin typeface="Times New Roman" pitchFamily="18" charset="0"/>
                <a:cs typeface="Times New Roman" pitchFamily="18" charset="0"/>
              </a:rPr>
              <a:t>13 детей, в том числе  сыновья Федор и Иван, дочь Софья</a:t>
            </a:r>
            <a:endParaRPr lang="ru-RU" sz="2400" b="1" dirty="0">
              <a:latin typeface="Times New Roman" pitchFamily="18" charset="0"/>
              <a:cs typeface="Times New Roman" pitchFamily="18" charset="0"/>
            </a:endParaRPr>
          </a:p>
        </p:txBody>
      </p:sp>
      <p:sp>
        <p:nvSpPr>
          <p:cNvPr id="10" name="TextBox 9"/>
          <p:cNvSpPr txBox="1"/>
          <p:nvPr/>
        </p:nvSpPr>
        <p:spPr>
          <a:xfrm>
            <a:off x="4860033" y="5445224"/>
            <a:ext cx="3960439" cy="830997"/>
          </a:xfrm>
          <a:prstGeom prst="rect">
            <a:avLst/>
          </a:prstGeom>
          <a:noFill/>
          <a:ln w="28575">
            <a:solidFill>
              <a:schemeClr val="tx1"/>
            </a:solidFill>
          </a:ln>
        </p:spPr>
        <p:txBody>
          <a:bodyPr wrap="square" rtlCol="0">
            <a:spAutoFit/>
          </a:bodyPr>
          <a:lstStyle/>
          <a:p>
            <a:pPr algn="ctr"/>
            <a:r>
              <a:rPr lang="ru-RU" sz="2400" b="1" dirty="0" smtClean="0">
                <a:latin typeface="Times New Roman" pitchFamily="18" charset="0"/>
                <a:cs typeface="Times New Roman" pitchFamily="18" charset="0"/>
              </a:rPr>
              <a:t>Сын Петр – будущий император Петр</a:t>
            </a:r>
            <a:r>
              <a:rPr lang="en-US" sz="2400" b="1" dirty="0" smtClean="0">
                <a:latin typeface="Times New Roman" pitchFamily="18" charset="0"/>
                <a:cs typeface="Times New Roman" pitchFamily="18" charset="0"/>
              </a:rPr>
              <a:t>I</a:t>
            </a:r>
            <a:r>
              <a:rPr lang="ru-RU" sz="2400" b="1" dirty="0" smtClean="0">
                <a:latin typeface="Times New Roman" pitchFamily="18" charset="0"/>
                <a:cs typeface="Times New Roman" pitchFamily="18" charset="0"/>
              </a:rPr>
              <a:t> </a:t>
            </a:r>
            <a:endParaRPr lang="ru-RU" sz="2400" b="1" dirty="0">
              <a:latin typeface="Times New Roman" pitchFamily="18" charset="0"/>
              <a:cs typeface="Times New Roman" pitchFamily="18" charset="0"/>
            </a:endParaRP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0792" y="1044497"/>
            <a:ext cx="2211158" cy="2914529"/>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chemeClr val="accent1"/>
                </a:solidFill>
              </a14:hiddenFill>
            </a:ext>
          </a:extLst>
        </p:spPr>
      </p:pic>
      <p:pic>
        <p:nvPicPr>
          <p:cNvPr id="1536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04132" y="1028358"/>
            <a:ext cx="2152244" cy="2930363"/>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chemeClr val="accent1"/>
                </a:solidFill>
              </a14:hiddenFill>
            </a:ext>
          </a:extLst>
        </p:spPr>
      </p:pic>
      <p:sp>
        <p:nvSpPr>
          <p:cNvPr id="11" name="Стрелка вниз 10"/>
          <p:cNvSpPr/>
          <p:nvPr/>
        </p:nvSpPr>
        <p:spPr>
          <a:xfrm>
            <a:off x="1979712" y="630772"/>
            <a:ext cx="576064" cy="4137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42169059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362"/>
                                        </p:tgtEl>
                                        <p:attrNameLst>
                                          <p:attrName>style.visibility</p:attrName>
                                        </p:attrNameLst>
                                      </p:cBhvr>
                                      <p:to>
                                        <p:strVal val="visible"/>
                                      </p:to>
                                    </p:set>
                                    <p:animEffect transition="in" filter="fade">
                                      <p:cBhvr>
                                        <p:cTn id="12" dur="1000"/>
                                        <p:tgtEl>
                                          <p:spTgt spid="15362"/>
                                        </p:tgtEl>
                                      </p:cBhvr>
                                    </p:animEffect>
                                    <p:anim calcmode="lin" valueType="num">
                                      <p:cBhvr>
                                        <p:cTn id="13" dur="1000" fill="hold"/>
                                        <p:tgtEl>
                                          <p:spTgt spid="15362"/>
                                        </p:tgtEl>
                                        <p:attrNameLst>
                                          <p:attrName>ppt_x</p:attrName>
                                        </p:attrNameLst>
                                      </p:cBhvr>
                                      <p:tavLst>
                                        <p:tav tm="0">
                                          <p:val>
                                            <p:strVal val="#ppt_x"/>
                                          </p:val>
                                        </p:tav>
                                        <p:tav tm="100000">
                                          <p:val>
                                            <p:strVal val="#ppt_x"/>
                                          </p:val>
                                        </p:tav>
                                      </p:tavLst>
                                    </p:anim>
                                    <p:anim calcmode="lin" valueType="num">
                                      <p:cBhvr>
                                        <p:cTn id="14" dur="1000" fill="hold"/>
                                        <p:tgtEl>
                                          <p:spTgt spid="1536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anim calcmode="lin" valueType="num">
                                      <p:cBhvr>
                                        <p:cTn id="35" dur="1000" fill="hold"/>
                                        <p:tgtEl>
                                          <p:spTgt spid="4"/>
                                        </p:tgtEl>
                                        <p:attrNameLst>
                                          <p:attrName>ppt_x</p:attrName>
                                        </p:attrNameLst>
                                      </p:cBhvr>
                                      <p:tavLst>
                                        <p:tav tm="0">
                                          <p:val>
                                            <p:strVal val="#ppt_x"/>
                                          </p:val>
                                        </p:tav>
                                        <p:tav tm="100000">
                                          <p:val>
                                            <p:strVal val="#ppt_x"/>
                                          </p:val>
                                        </p:tav>
                                      </p:tavLst>
                                    </p:anim>
                                    <p:anim calcmode="lin" valueType="num">
                                      <p:cBhvr>
                                        <p:cTn id="36" dur="1000" fill="hold"/>
                                        <p:tgtEl>
                                          <p:spTgt spid="4"/>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5363"/>
                                        </p:tgtEl>
                                        <p:attrNameLst>
                                          <p:attrName>style.visibility</p:attrName>
                                        </p:attrNameLst>
                                      </p:cBhvr>
                                      <p:to>
                                        <p:strVal val="visible"/>
                                      </p:to>
                                    </p:set>
                                    <p:animEffect transition="in" filter="fade">
                                      <p:cBhvr>
                                        <p:cTn id="39" dur="1000"/>
                                        <p:tgtEl>
                                          <p:spTgt spid="15363"/>
                                        </p:tgtEl>
                                      </p:cBhvr>
                                    </p:animEffect>
                                    <p:anim calcmode="lin" valueType="num">
                                      <p:cBhvr>
                                        <p:cTn id="40" dur="1000" fill="hold"/>
                                        <p:tgtEl>
                                          <p:spTgt spid="15363"/>
                                        </p:tgtEl>
                                        <p:attrNameLst>
                                          <p:attrName>ppt_x</p:attrName>
                                        </p:attrNameLst>
                                      </p:cBhvr>
                                      <p:tavLst>
                                        <p:tav tm="0">
                                          <p:val>
                                            <p:strVal val="#ppt_x"/>
                                          </p:val>
                                        </p:tav>
                                        <p:tav tm="100000">
                                          <p:val>
                                            <p:strVal val="#ppt_x"/>
                                          </p:val>
                                        </p:tav>
                                      </p:tavLst>
                                    </p:anim>
                                    <p:anim calcmode="lin" valueType="num">
                                      <p:cBhvr>
                                        <p:cTn id="41" dur="1000" fill="hold"/>
                                        <p:tgtEl>
                                          <p:spTgt spid="15363"/>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1000"/>
                                        <p:tgtEl>
                                          <p:spTgt spid="6"/>
                                        </p:tgtEl>
                                      </p:cBhvr>
                                    </p:animEffect>
                                    <p:anim calcmode="lin" valueType="num">
                                      <p:cBhvr>
                                        <p:cTn id="45" dur="1000" fill="hold"/>
                                        <p:tgtEl>
                                          <p:spTgt spid="6"/>
                                        </p:tgtEl>
                                        <p:attrNameLst>
                                          <p:attrName>ppt_x</p:attrName>
                                        </p:attrNameLst>
                                      </p:cBhvr>
                                      <p:tavLst>
                                        <p:tav tm="0">
                                          <p:val>
                                            <p:strVal val="#ppt_x"/>
                                          </p:val>
                                        </p:tav>
                                        <p:tav tm="100000">
                                          <p:val>
                                            <p:strVal val="#ppt_x"/>
                                          </p:val>
                                        </p:tav>
                                      </p:tavLst>
                                    </p:anim>
                                    <p:anim calcmode="lin" valueType="num">
                                      <p:cBhvr>
                                        <p:cTn id="46" dur="1000" fill="hold"/>
                                        <p:tgtEl>
                                          <p:spTgt spid="6"/>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1000"/>
                                        <p:tgtEl>
                                          <p:spTgt spid="10"/>
                                        </p:tgtEl>
                                      </p:cBhvr>
                                    </p:animEffect>
                                    <p:anim calcmode="lin" valueType="num">
                                      <p:cBhvr>
                                        <p:cTn id="55" dur="1000" fill="hold"/>
                                        <p:tgtEl>
                                          <p:spTgt spid="10"/>
                                        </p:tgtEl>
                                        <p:attrNameLst>
                                          <p:attrName>ppt_x</p:attrName>
                                        </p:attrNameLst>
                                      </p:cBhvr>
                                      <p:tavLst>
                                        <p:tav tm="0">
                                          <p:val>
                                            <p:strVal val="#ppt_x"/>
                                          </p:val>
                                        </p:tav>
                                        <p:tav tm="100000">
                                          <p:val>
                                            <p:strVal val="#ppt_x"/>
                                          </p:val>
                                        </p:tav>
                                      </p:tavLst>
                                    </p:anim>
                                    <p:anim calcmode="lin" valueType="num">
                                      <p:cBhvr>
                                        <p:cTn id="5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6649"/>
          <a:stretch/>
        </p:blipFill>
        <p:spPr bwMode="auto">
          <a:xfrm>
            <a:off x="64483" y="935569"/>
            <a:ext cx="3834006" cy="488463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extBox 1"/>
          <p:cNvSpPr txBox="1"/>
          <p:nvPr/>
        </p:nvSpPr>
        <p:spPr>
          <a:xfrm>
            <a:off x="611560" y="188640"/>
            <a:ext cx="7396705" cy="646331"/>
          </a:xfrm>
          <a:prstGeom prst="rect">
            <a:avLst/>
          </a:prstGeom>
          <a:noFill/>
        </p:spPr>
        <p:txBody>
          <a:bodyPr wrap="none" rtlCol="0">
            <a:spAutoFit/>
          </a:bodyPr>
          <a:lstStyle/>
          <a:p>
            <a:r>
              <a:rPr lang="ru-RU" sz="3600" b="1" u="sng" dirty="0" smtClean="0">
                <a:solidFill>
                  <a:srgbClr val="C00000"/>
                </a:solidFill>
                <a:latin typeface="Times New Roman" pitchFamily="18" charset="0"/>
                <a:cs typeface="Times New Roman" pitchFamily="18" charset="0"/>
              </a:rPr>
              <a:t>Федор Алексеевич  (1676 – 1682гг.)</a:t>
            </a:r>
            <a:endParaRPr lang="ru-RU" sz="3600" b="1" u="sng" dirty="0">
              <a:solidFill>
                <a:srgbClr val="C00000"/>
              </a:solidFill>
              <a:latin typeface="Times New Roman" pitchFamily="18" charset="0"/>
              <a:cs typeface="Times New Roman" pitchFamily="18" charset="0"/>
            </a:endParaRPr>
          </a:p>
        </p:txBody>
      </p:sp>
      <p:sp>
        <p:nvSpPr>
          <p:cNvPr id="3" name="TextBox 2"/>
          <p:cNvSpPr txBox="1"/>
          <p:nvPr/>
        </p:nvSpPr>
        <p:spPr>
          <a:xfrm>
            <a:off x="4067944" y="935569"/>
            <a:ext cx="4824536" cy="5632311"/>
          </a:xfrm>
          <a:prstGeom prst="rect">
            <a:avLst/>
          </a:prstGeom>
          <a:noFill/>
        </p:spPr>
        <p:txBody>
          <a:bodyPr wrap="square" rtlCol="0">
            <a:spAutoFit/>
          </a:bodyPr>
          <a:lstStyle/>
          <a:p>
            <a:r>
              <a:rPr lang="ru-RU" sz="2400" b="1" dirty="0">
                <a:latin typeface="Arial" panose="020B0604020202020204" pitchFamily="34" charset="0"/>
                <a:cs typeface="Arial" panose="020B0604020202020204" pitchFamily="34" charset="0"/>
              </a:rPr>
              <a:t>18 июня 1676 года Федор Алексеевич был венчан на царство в Успенском соборе Кремля</a:t>
            </a:r>
            <a:r>
              <a:rPr lang="ru-RU" sz="2400" b="1" dirty="0" smtClean="0">
                <a:latin typeface="Arial" panose="020B0604020202020204" pitchFamily="34" charset="0"/>
                <a:cs typeface="Arial" panose="020B0604020202020204" pitchFamily="34" charset="0"/>
              </a:rPr>
              <a:t>.</a:t>
            </a:r>
          </a:p>
          <a:p>
            <a:endParaRPr lang="ru-RU" sz="2400" b="1" dirty="0" smtClean="0">
              <a:latin typeface="Arial" panose="020B0604020202020204" pitchFamily="34" charset="0"/>
              <a:cs typeface="Arial" panose="020B0604020202020204" pitchFamily="34" charset="0"/>
            </a:endParaRPr>
          </a:p>
          <a:p>
            <a:r>
              <a:rPr lang="ru-RU" sz="2400" b="1" dirty="0">
                <a:latin typeface="Arial" panose="020B0604020202020204" pitchFamily="34" charset="0"/>
                <a:cs typeface="Arial" panose="020B0604020202020204" pitchFamily="34" charset="0"/>
              </a:rPr>
              <a:t>Федор Алексеевич был прекрасно образован, знал латынь, древнегреческий и свободно говорил по-польски. Увлекался музыкой, особенно певческим искусством</a:t>
            </a:r>
            <a:r>
              <a:rPr lang="ru-RU" sz="2400" b="1" dirty="0" smtClean="0">
                <a:latin typeface="Arial" panose="020B0604020202020204" pitchFamily="34" charset="0"/>
                <a:cs typeface="Arial" panose="020B0604020202020204" pitchFamily="34" charset="0"/>
              </a:rPr>
              <a:t>.</a:t>
            </a:r>
          </a:p>
          <a:p>
            <a:endParaRPr lang="ru-RU" sz="2400" b="1" dirty="0">
              <a:latin typeface="Arial" panose="020B0604020202020204" pitchFamily="34" charset="0"/>
              <a:cs typeface="Arial" panose="020B0604020202020204" pitchFamily="34" charset="0"/>
            </a:endParaRPr>
          </a:p>
          <a:p>
            <a:r>
              <a:rPr lang="ru-RU" sz="2400" b="1" dirty="0">
                <a:latin typeface="Arial" panose="020B0604020202020204" pitchFamily="34" charset="0"/>
                <a:cs typeface="Arial" panose="020B0604020202020204" pitchFamily="34" charset="0"/>
              </a:rPr>
              <a:t>Его воспитателем был монах </a:t>
            </a:r>
            <a:r>
              <a:rPr lang="ru-RU" sz="2400" b="1" dirty="0" err="1">
                <a:latin typeface="Arial" panose="020B0604020202020204" pitchFamily="34" charset="0"/>
                <a:cs typeface="Arial" panose="020B0604020202020204" pitchFamily="34" charset="0"/>
              </a:rPr>
              <a:t>Симеон</a:t>
            </a:r>
            <a:r>
              <a:rPr lang="ru-RU" sz="2400" b="1" dirty="0">
                <a:latin typeface="Arial" panose="020B0604020202020204" pitchFamily="34" charset="0"/>
                <a:cs typeface="Arial" panose="020B0604020202020204" pitchFamily="34" charset="0"/>
              </a:rPr>
              <a:t> </a:t>
            </a:r>
            <a:r>
              <a:rPr lang="ru-RU" sz="2400" b="1" dirty="0" smtClean="0">
                <a:latin typeface="Arial" panose="020B0604020202020204" pitchFamily="34" charset="0"/>
                <a:cs typeface="Arial" panose="020B0604020202020204" pitchFamily="34" charset="0"/>
              </a:rPr>
              <a:t>Полоцкий. </a:t>
            </a:r>
            <a:endParaRPr lang="ru-RU" sz="1600" dirty="0">
              <a:latin typeface="Arial" panose="020B0604020202020204" pitchFamily="34" charset="0"/>
              <a:cs typeface="Arial" panose="020B0604020202020204" pitchFamily="34" charset="0"/>
            </a:endParaRPr>
          </a:p>
        </p:txBody>
      </p:sp>
      <p:sp>
        <p:nvSpPr>
          <p:cNvPr id="4" name="TextBox 3"/>
          <p:cNvSpPr txBox="1"/>
          <p:nvPr/>
        </p:nvSpPr>
        <p:spPr>
          <a:xfrm>
            <a:off x="323528" y="6237312"/>
            <a:ext cx="2402966" cy="400110"/>
          </a:xfrm>
          <a:prstGeom prst="rect">
            <a:avLst/>
          </a:prstGeom>
          <a:noFill/>
        </p:spPr>
        <p:txBody>
          <a:bodyPr wrap="none" rtlCol="0">
            <a:spAutoFit/>
          </a:bodyPr>
          <a:lstStyle/>
          <a:p>
            <a:r>
              <a:rPr lang="ru-RU" sz="2000" b="1" dirty="0">
                <a:latin typeface="Times New Roman" pitchFamily="18" charset="0"/>
                <a:cs typeface="Times New Roman" pitchFamily="18" charset="0"/>
              </a:rPr>
              <a:t>Федор Алексеевич </a:t>
            </a:r>
            <a:endParaRPr lang="ru-RU" sz="2000" dirty="0"/>
          </a:p>
        </p:txBody>
      </p:sp>
    </p:spTree>
    <p:extLst>
      <p:ext uri="{BB962C8B-B14F-4D97-AF65-F5344CB8AC3E}">
        <p14:creationId xmlns:p14="http://schemas.microsoft.com/office/powerpoint/2010/main" xmlns="" val="137972796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260648"/>
            <a:ext cx="7772400" cy="685800"/>
          </a:xfrm>
        </p:spPr>
        <p:txBody>
          <a:bodyPr>
            <a:normAutofit/>
          </a:bodyPr>
          <a:lstStyle/>
          <a:p>
            <a:pPr>
              <a:buNone/>
            </a:pPr>
            <a:r>
              <a:rPr lang="ru-RU" altLang="ru-RU" sz="3600" b="1" dirty="0">
                <a:solidFill>
                  <a:srgbClr val="C00000"/>
                </a:solidFill>
              </a:rPr>
              <a:t>Затухание роли Земских соборов</a:t>
            </a:r>
          </a:p>
        </p:txBody>
      </p:sp>
      <p:sp>
        <p:nvSpPr>
          <p:cNvPr id="16387" name="Rectangle 3"/>
          <p:cNvSpPr>
            <a:spLocks noGrp="1" noChangeArrowheads="1"/>
          </p:cNvSpPr>
          <p:nvPr>
            <p:ph idx="1"/>
          </p:nvPr>
        </p:nvSpPr>
        <p:spPr>
          <a:xfrm>
            <a:off x="107504" y="1295400"/>
            <a:ext cx="8856984" cy="4800600"/>
          </a:xfrm>
        </p:spPr>
        <p:txBody>
          <a:bodyPr>
            <a:noAutofit/>
          </a:bodyPr>
          <a:lstStyle/>
          <a:p>
            <a:pPr>
              <a:buNone/>
            </a:pPr>
            <a:r>
              <a:rPr lang="ru-RU" altLang="ru-RU" sz="2400" dirty="0" smtClean="0"/>
              <a:t>- </a:t>
            </a:r>
            <a:r>
              <a:rPr lang="ru-RU" altLang="ru-RU" sz="2400" dirty="0" smtClean="0">
                <a:solidFill>
                  <a:schemeClr val="tx1"/>
                </a:solidFill>
              </a:rPr>
              <a:t>В </a:t>
            </a:r>
            <a:r>
              <a:rPr lang="ru-RU" altLang="ru-RU" sz="2400" dirty="0">
                <a:solidFill>
                  <a:schemeClr val="tx1"/>
                </a:solidFill>
              </a:rPr>
              <a:t>годы Смуты и первое время после нее Земские соборы собирались довольно часто.</a:t>
            </a:r>
          </a:p>
          <a:p>
            <a:endParaRPr lang="ru-RU" altLang="ru-RU" sz="2400" dirty="0">
              <a:solidFill>
                <a:schemeClr val="tx1"/>
              </a:solidFill>
            </a:endParaRPr>
          </a:p>
          <a:p>
            <a:pPr>
              <a:buNone/>
            </a:pPr>
            <a:r>
              <a:rPr lang="ru-RU" altLang="ru-RU" sz="2400" dirty="0" smtClean="0">
                <a:solidFill>
                  <a:schemeClr val="tx1"/>
                </a:solidFill>
              </a:rPr>
              <a:t>- В </a:t>
            </a:r>
            <a:r>
              <a:rPr lang="ru-RU" altLang="ru-RU" sz="2400" dirty="0">
                <a:solidFill>
                  <a:schemeClr val="tx1"/>
                </a:solidFill>
              </a:rPr>
              <a:t>дальнейшем укрепившаяся самодержавная власть для решения важнейших государственных вопросов обходилась уже без созыва соборов, ограничиваясь иногда совещаниями с представителями отдельных сословий.</a:t>
            </a:r>
          </a:p>
          <a:p>
            <a:endParaRPr lang="ru-RU" altLang="ru-RU" sz="2400" dirty="0">
              <a:solidFill>
                <a:schemeClr val="tx1"/>
              </a:solidFill>
            </a:endParaRPr>
          </a:p>
          <a:p>
            <a:pPr>
              <a:buNone/>
            </a:pPr>
            <a:r>
              <a:rPr lang="ru-RU" altLang="ru-RU" sz="2400" b="1" dirty="0" smtClean="0">
                <a:solidFill>
                  <a:schemeClr val="tx1"/>
                </a:solidFill>
              </a:rPr>
              <a:t>- Последний </a:t>
            </a:r>
            <a:r>
              <a:rPr lang="ru-RU" altLang="ru-RU" sz="2400" b="1" dirty="0">
                <a:solidFill>
                  <a:schemeClr val="tx1"/>
                </a:solidFill>
              </a:rPr>
              <a:t>собор состоялся в 1651 – 1653гг</a:t>
            </a:r>
          </a:p>
          <a:p>
            <a:endParaRPr lang="ru-RU" altLang="ru-RU" sz="2400" b="1" dirty="0"/>
          </a:p>
        </p:txBody>
      </p:sp>
    </p:spTree>
    <p:extLst>
      <p:ext uri="{BB962C8B-B14F-4D97-AF65-F5344CB8AC3E}">
        <p14:creationId xmlns:p14="http://schemas.microsoft.com/office/powerpoint/2010/main" xmlns="" val="2712747091"/>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4185889261"/>
              </p:ext>
            </p:extLst>
          </p:nvPr>
        </p:nvGraphicFramePr>
        <p:xfrm>
          <a:off x="179512" y="162536"/>
          <a:ext cx="8496944" cy="6434815"/>
        </p:xfrm>
        <a:graphic>
          <a:graphicData uri="http://schemas.openxmlformats.org/drawingml/2006/table">
            <a:tbl>
              <a:tblPr firstRow="1" firstCol="1" lastRow="1" lastCol="1" bandRow="1" bandCol="1">
                <a:tableStyleId>{69012ECD-51FC-41F1-AA8D-1B2483CD663E}</a:tableStyleId>
              </a:tblPr>
              <a:tblGrid>
                <a:gridCol w="2210735">
                  <a:extLst>
                    <a:ext uri="{9D8B030D-6E8A-4147-A177-3AD203B41FA5}">
                      <a16:colId xmlns="" xmlns:a16="http://schemas.microsoft.com/office/drawing/2014/main" val="20000"/>
                    </a:ext>
                  </a:extLst>
                </a:gridCol>
                <a:gridCol w="2469785">
                  <a:extLst>
                    <a:ext uri="{9D8B030D-6E8A-4147-A177-3AD203B41FA5}">
                      <a16:colId xmlns="" xmlns:a16="http://schemas.microsoft.com/office/drawing/2014/main" val="20001"/>
                    </a:ext>
                  </a:extLst>
                </a:gridCol>
                <a:gridCol w="3816424">
                  <a:extLst>
                    <a:ext uri="{9D8B030D-6E8A-4147-A177-3AD203B41FA5}">
                      <a16:colId xmlns="" xmlns:a16="http://schemas.microsoft.com/office/drawing/2014/main" val="20002"/>
                    </a:ext>
                  </a:extLst>
                </a:gridCol>
              </a:tblGrid>
              <a:tr h="1334850">
                <a:tc>
                  <a:txBody>
                    <a:bodyPr/>
                    <a:lstStyle/>
                    <a:p>
                      <a:pPr indent="2540" algn="ctr">
                        <a:lnSpc>
                          <a:spcPct val="107000"/>
                        </a:lnSpc>
                        <a:spcAft>
                          <a:spcPts val="0"/>
                        </a:spcAft>
                      </a:pPr>
                      <a:r>
                        <a:rPr lang="ru-RU" sz="2400" dirty="0">
                          <a:effectLst/>
                        </a:rPr>
                        <a:t>Орган центрального управления</a:t>
                      </a:r>
                      <a:endParaRPr lang="ru-RU" sz="2400" dirty="0">
                        <a:solidFill>
                          <a:schemeClr val="tx1"/>
                        </a:solidFill>
                        <a:effectLst/>
                        <a:latin typeface="Times New Roman"/>
                        <a:ea typeface="Times New Roman"/>
                        <a:cs typeface="Times New Roman"/>
                      </a:endParaRPr>
                    </a:p>
                  </a:txBody>
                  <a:tcPr marL="68580" marR="68580" marT="0" marB="0"/>
                </a:tc>
                <a:tc>
                  <a:txBody>
                    <a:bodyPr/>
                    <a:lstStyle/>
                    <a:p>
                      <a:pPr indent="2540" algn="ctr">
                        <a:lnSpc>
                          <a:spcPct val="107000"/>
                        </a:lnSpc>
                        <a:spcAft>
                          <a:spcPts val="0"/>
                        </a:spcAft>
                      </a:pPr>
                      <a:r>
                        <a:rPr lang="ru-RU" sz="2400" dirty="0">
                          <a:effectLst/>
                        </a:rPr>
                        <a:t>Функции</a:t>
                      </a:r>
                      <a:endParaRPr lang="ru-RU" sz="2400" dirty="0">
                        <a:solidFill>
                          <a:schemeClr val="tx1"/>
                        </a:solidFill>
                        <a:effectLst/>
                        <a:latin typeface="Times New Roman"/>
                        <a:ea typeface="Times New Roman"/>
                        <a:cs typeface="Times New Roman"/>
                      </a:endParaRPr>
                    </a:p>
                  </a:txBody>
                  <a:tcPr marL="68580" marR="68580" marT="0" marB="0"/>
                </a:tc>
                <a:tc>
                  <a:txBody>
                    <a:bodyPr/>
                    <a:lstStyle/>
                    <a:p>
                      <a:pPr indent="2540" algn="ctr">
                        <a:lnSpc>
                          <a:spcPct val="107000"/>
                        </a:lnSpc>
                        <a:spcAft>
                          <a:spcPts val="0"/>
                        </a:spcAft>
                      </a:pPr>
                      <a:r>
                        <a:rPr lang="ru-RU" sz="2400" dirty="0">
                          <a:effectLst/>
                        </a:rPr>
                        <a:t>Изменения</a:t>
                      </a:r>
                      <a:endParaRPr lang="ru-RU" sz="2400" dirty="0">
                        <a:solidFill>
                          <a:schemeClr val="tx1"/>
                        </a:solidFill>
                        <a:effectLst/>
                        <a:latin typeface="Times New Roman"/>
                        <a:ea typeface="Times New Roman"/>
                        <a:cs typeface="Times New Roman"/>
                      </a:endParaRPr>
                    </a:p>
                  </a:txBody>
                  <a:tcPr marL="68580" marR="68580" marT="0" marB="0"/>
                </a:tc>
                <a:extLst>
                  <a:ext uri="{0D108BD9-81ED-4DB2-BD59-A6C34878D82A}">
                    <a16:rowId xmlns="" xmlns:a16="http://schemas.microsoft.com/office/drawing/2014/main" val="10000"/>
                  </a:ext>
                </a:extLst>
              </a:tr>
              <a:tr h="5099965">
                <a:tc>
                  <a:txBody>
                    <a:bodyPr/>
                    <a:lstStyle/>
                    <a:p>
                      <a:pPr indent="2540">
                        <a:lnSpc>
                          <a:spcPct val="107000"/>
                        </a:lnSpc>
                        <a:spcAft>
                          <a:spcPts val="0"/>
                        </a:spcAft>
                      </a:pPr>
                      <a:r>
                        <a:rPr lang="ru-RU" sz="2400" dirty="0">
                          <a:effectLst/>
                        </a:rPr>
                        <a:t>Земский собор</a:t>
                      </a:r>
                      <a:endParaRPr lang="ru-RU" sz="2400" dirty="0">
                        <a:solidFill>
                          <a:schemeClr val="tx1"/>
                        </a:solidFill>
                        <a:effectLst/>
                        <a:latin typeface="Times New Roman"/>
                        <a:ea typeface="Times New Roman"/>
                        <a:cs typeface="Times New Roman"/>
                      </a:endParaRPr>
                    </a:p>
                  </a:txBody>
                  <a:tcPr marL="68580" marR="68580" marT="0" marB="0"/>
                </a:tc>
                <a:tc>
                  <a:txBody>
                    <a:bodyPr/>
                    <a:lstStyle/>
                    <a:p>
                      <a:pPr indent="2540">
                        <a:lnSpc>
                          <a:spcPct val="107000"/>
                        </a:lnSpc>
                        <a:spcAft>
                          <a:spcPts val="0"/>
                        </a:spcAft>
                      </a:pPr>
                      <a:r>
                        <a:rPr lang="ru-RU" sz="2400" b="0" dirty="0">
                          <a:effectLst/>
                        </a:rPr>
                        <a:t>Сословно-представительный орган</a:t>
                      </a:r>
                    </a:p>
                    <a:p>
                      <a:pPr indent="2540">
                        <a:lnSpc>
                          <a:spcPct val="107000"/>
                        </a:lnSpc>
                        <a:spcAft>
                          <a:spcPts val="0"/>
                        </a:spcAft>
                      </a:pPr>
                      <a:r>
                        <a:rPr lang="ru-RU" sz="2400" b="0" dirty="0">
                          <a:effectLst/>
                        </a:rPr>
                        <a:t> </a:t>
                      </a:r>
                      <a:endParaRPr lang="ru-RU" sz="2400" b="0" dirty="0">
                        <a:solidFill>
                          <a:schemeClr val="tx1"/>
                        </a:solidFill>
                        <a:effectLst/>
                        <a:latin typeface="Times New Roman"/>
                        <a:ea typeface="Times New Roman"/>
                        <a:cs typeface="Times New Roman"/>
                      </a:endParaRPr>
                    </a:p>
                  </a:txBody>
                  <a:tcPr marL="68580" marR="68580" marT="0" marB="0"/>
                </a:tc>
                <a:tc>
                  <a:txBody>
                    <a:bodyPr/>
                    <a:lstStyle/>
                    <a:p>
                      <a:pPr indent="2540">
                        <a:lnSpc>
                          <a:spcPct val="107000"/>
                        </a:lnSpc>
                        <a:spcAft>
                          <a:spcPts val="0"/>
                        </a:spcAft>
                      </a:pPr>
                      <a:r>
                        <a:rPr lang="ru-RU" sz="2400" b="0" dirty="0">
                          <a:effectLst/>
                        </a:rPr>
                        <a:t>1. Увеличение количества представителей из низших сословий.</a:t>
                      </a:r>
                    </a:p>
                    <a:p>
                      <a:pPr indent="2540">
                        <a:lnSpc>
                          <a:spcPct val="107000"/>
                        </a:lnSpc>
                        <a:spcAft>
                          <a:spcPts val="0"/>
                        </a:spcAft>
                      </a:pPr>
                      <a:r>
                        <a:rPr lang="ru-RU" sz="2400" b="0" dirty="0" smtClean="0">
                          <a:effectLst/>
                        </a:rPr>
                        <a:t>2.Стали </a:t>
                      </a:r>
                      <a:r>
                        <a:rPr lang="ru-RU" sz="2400" b="0" dirty="0">
                          <a:effectLst/>
                        </a:rPr>
                        <a:t>собираться реже.</a:t>
                      </a:r>
                    </a:p>
                    <a:p>
                      <a:pPr indent="2540">
                        <a:lnSpc>
                          <a:spcPct val="107000"/>
                        </a:lnSpc>
                        <a:spcAft>
                          <a:spcPts val="0"/>
                        </a:spcAft>
                      </a:pPr>
                      <a:r>
                        <a:rPr lang="ru-RU" sz="2400" b="0" dirty="0" smtClean="0">
                          <a:effectLst/>
                        </a:rPr>
                        <a:t>3.Утверждали </a:t>
                      </a:r>
                      <a:r>
                        <a:rPr lang="ru-RU" sz="2400" b="0" dirty="0">
                          <a:effectLst/>
                        </a:rPr>
                        <a:t>уже подготовленные царем проекты.</a:t>
                      </a:r>
                    </a:p>
                    <a:p>
                      <a:pPr indent="2540">
                        <a:lnSpc>
                          <a:spcPct val="107000"/>
                        </a:lnSpc>
                        <a:spcAft>
                          <a:spcPts val="0"/>
                        </a:spcAft>
                      </a:pPr>
                      <a:r>
                        <a:rPr lang="ru-RU" sz="2400" b="0" dirty="0" smtClean="0">
                          <a:effectLst/>
                        </a:rPr>
                        <a:t>4.Царь </a:t>
                      </a:r>
                      <a:r>
                        <a:rPr lang="ru-RU" sz="2400" b="0" dirty="0">
                          <a:effectLst/>
                        </a:rPr>
                        <a:t>руководит работой.</a:t>
                      </a:r>
                    </a:p>
                    <a:p>
                      <a:pPr indent="2540">
                        <a:lnSpc>
                          <a:spcPct val="107000"/>
                        </a:lnSpc>
                        <a:spcAft>
                          <a:spcPts val="0"/>
                        </a:spcAft>
                      </a:pPr>
                      <a:r>
                        <a:rPr lang="ru-RU" sz="2400" b="0" dirty="0" smtClean="0">
                          <a:effectLst/>
                        </a:rPr>
                        <a:t>5.В </a:t>
                      </a:r>
                      <a:r>
                        <a:rPr lang="ru-RU" sz="2400" b="0" dirty="0">
                          <a:effectLst/>
                        </a:rPr>
                        <a:t>1653 году прекратили функционировать.</a:t>
                      </a:r>
                      <a:endParaRPr lang="ru-RU" sz="2400" b="0" dirty="0">
                        <a:solidFill>
                          <a:schemeClr val="tx1"/>
                        </a:solidFill>
                        <a:effectLst/>
                        <a:latin typeface="Times New Roman"/>
                        <a:ea typeface="Times New Roman"/>
                        <a:cs typeface="Times New Roman"/>
                      </a:endParaRPr>
                    </a:p>
                  </a:txBody>
                  <a:tcPr marL="68580" marR="68580" marT="0" marB="0"/>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xmlns="" val="3646508007"/>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Объект 3"/>
          <p:cNvGraphicFramePr>
            <a:graphicFrameLocks/>
          </p:cNvGraphicFramePr>
          <p:nvPr>
            <p:extLst>
              <p:ext uri="{D42A27DB-BD31-4B8C-83A1-F6EECF244321}">
                <p14:modId xmlns:p14="http://schemas.microsoft.com/office/powerpoint/2010/main" xmlns="" val="2092798478"/>
              </p:ext>
            </p:extLst>
          </p:nvPr>
        </p:nvGraphicFramePr>
        <p:xfrm>
          <a:off x="323528" y="188640"/>
          <a:ext cx="8496944" cy="6254776"/>
        </p:xfrm>
        <a:graphic>
          <a:graphicData uri="http://schemas.openxmlformats.org/drawingml/2006/table">
            <a:tbl>
              <a:tblPr firstRow="1" firstCol="1" lastRow="1" lastCol="1" bandRow="1" bandCol="1">
                <a:tableStyleId>{69012ECD-51FC-41F1-AA8D-1B2483CD663E}</a:tableStyleId>
              </a:tblPr>
              <a:tblGrid>
                <a:gridCol w="2210735">
                  <a:extLst>
                    <a:ext uri="{9D8B030D-6E8A-4147-A177-3AD203B41FA5}">
                      <a16:colId xmlns="" xmlns:a16="http://schemas.microsoft.com/office/drawing/2014/main" val="20000"/>
                    </a:ext>
                  </a:extLst>
                </a:gridCol>
                <a:gridCol w="2469785">
                  <a:extLst>
                    <a:ext uri="{9D8B030D-6E8A-4147-A177-3AD203B41FA5}">
                      <a16:colId xmlns="" xmlns:a16="http://schemas.microsoft.com/office/drawing/2014/main" val="20001"/>
                    </a:ext>
                  </a:extLst>
                </a:gridCol>
                <a:gridCol w="3816424">
                  <a:extLst>
                    <a:ext uri="{9D8B030D-6E8A-4147-A177-3AD203B41FA5}">
                      <a16:colId xmlns="" xmlns:a16="http://schemas.microsoft.com/office/drawing/2014/main" val="20002"/>
                    </a:ext>
                  </a:extLst>
                </a:gridCol>
              </a:tblGrid>
              <a:tr h="1092722">
                <a:tc>
                  <a:txBody>
                    <a:bodyPr/>
                    <a:lstStyle/>
                    <a:p>
                      <a:pPr indent="2540" algn="ctr">
                        <a:lnSpc>
                          <a:spcPct val="107000"/>
                        </a:lnSpc>
                        <a:spcAft>
                          <a:spcPts val="0"/>
                        </a:spcAft>
                      </a:pPr>
                      <a:r>
                        <a:rPr lang="ru-RU" sz="2400" dirty="0">
                          <a:effectLst/>
                        </a:rPr>
                        <a:t>Орган центрального управления</a:t>
                      </a:r>
                      <a:endParaRPr lang="ru-RU" sz="2400" dirty="0">
                        <a:solidFill>
                          <a:schemeClr val="tx1"/>
                        </a:solidFill>
                        <a:effectLst/>
                        <a:latin typeface="Times New Roman"/>
                        <a:ea typeface="Times New Roman"/>
                        <a:cs typeface="Times New Roman"/>
                      </a:endParaRPr>
                    </a:p>
                  </a:txBody>
                  <a:tcPr marL="68580" marR="68580" marT="0" marB="0"/>
                </a:tc>
                <a:tc>
                  <a:txBody>
                    <a:bodyPr/>
                    <a:lstStyle/>
                    <a:p>
                      <a:pPr indent="2540" algn="ctr">
                        <a:lnSpc>
                          <a:spcPct val="107000"/>
                        </a:lnSpc>
                        <a:spcAft>
                          <a:spcPts val="0"/>
                        </a:spcAft>
                      </a:pPr>
                      <a:r>
                        <a:rPr lang="ru-RU" sz="2400" dirty="0">
                          <a:effectLst/>
                        </a:rPr>
                        <a:t>Функции</a:t>
                      </a:r>
                      <a:endParaRPr lang="ru-RU" sz="2400" dirty="0">
                        <a:solidFill>
                          <a:schemeClr val="tx1"/>
                        </a:solidFill>
                        <a:effectLst/>
                        <a:latin typeface="Times New Roman"/>
                        <a:ea typeface="Times New Roman"/>
                        <a:cs typeface="Times New Roman"/>
                      </a:endParaRPr>
                    </a:p>
                  </a:txBody>
                  <a:tcPr marL="68580" marR="68580" marT="0" marB="0"/>
                </a:tc>
                <a:tc>
                  <a:txBody>
                    <a:bodyPr/>
                    <a:lstStyle/>
                    <a:p>
                      <a:pPr indent="2540" algn="ctr">
                        <a:lnSpc>
                          <a:spcPct val="107000"/>
                        </a:lnSpc>
                        <a:spcAft>
                          <a:spcPts val="0"/>
                        </a:spcAft>
                      </a:pPr>
                      <a:r>
                        <a:rPr lang="ru-RU" sz="2400" dirty="0">
                          <a:effectLst/>
                        </a:rPr>
                        <a:t>Изменения</a:t>
                      </a:r>
                      <a:endParaRPr lang="ru-RU" sz="2400" dirty="0">
                        <a:solidFill>
                          <a:schemeClr val="tx1"/>
                        </a:solidFill>
                        <a:effectLst/>
                        <a:latin typeface="Times New Roman"/>
                        <a:ea typeface="Times New Roman"/>
                        <a:cs typeface="Times New Roman"/>
                      </a:endParaRPr>
                    </a:p>
                  </a:txBody>
                  <a:tcPr marL="68580" marR="68580" marT="0" marB="0"/>
                </a:tc>
                <a:extLst>
                  <a:ext uri="{0D108BD9-81ED-4DB2-BD59-A6C34878D82A}">
                    <a16:rowId xmlns="" xmlns:a16="http://schemas.microsoft.com/office/drawing/2014/main" val="10000"/>
                  </a:ext>
                </a:extLst>
              </a:tr>
              <a:tr h="5099965">
                <a:tc>
                  <a:txBody>
                    <a:bodyPr/>
                    <a:lstStyle/>
                    <a:p>
                      <a:pPr indent="2540">
                        <a:lnSpc>
                          <a:spcPct val="107000"/>
                        </a:lnSpc>
                        <a:spcAft>
                          <a:spcPts val="0"/>
                        </a:spcAft>
                      </a:pPr>
                      <a:r>
                        <a:rPr lang="ru-RU" sz="2400" dirty="0">
                          <a:effectLst/>
                        </a:rPr>
                        <a:t>Земский собор</a:t>
                      </a:r>
                      <a:endParaRPr lang="ru-RU" sz="2400" dirty="0">
                        <a:solidFill>
                          <a:schemeClr val="tx1"/>
                        </a:solidFill>
                        <a:effectLst/>
                        <a:latin typeface="Times New Roman"/>
                        <a:ea typeface="Times New Roman"/>
                        <a:cs typeface="Times New Roman"/>
                      </a:endParaRPr>
                    </a:p>
                  </a:txBody>
                  <a:tcPr marL="68580" marR="68580" marT="0" marB="0"/>
                </a:tc>
                <a:tc>
                  <a:txBody>
                    <a:bodyPr/>
                    <a:lstStyle/>
                    <a:p>
                      <a:pPr indent="2540">
                        <a:lnSpc>
                          <a:spcPct val="107000"/>
                        </a:lnSpc>
                        <a:spcAft>
                          <a:spcPts val="0"/>
                        </a:spcAft>
                      </a:pPr>
                      <a:r>
                        <a:rPr lang="ru-RU" sz="2400" dirty="0">
                          <a:effectLst/>
                        </a:rPr>
                        <a:t>Сословно-представительный орган</a:t>
                      </a:r>
                    </a:p>
                    <a:p>
                      <a:pPr indent="2540">
                        <a:lnSpc>
                          <a:spcPct val="107000"/>
                        </a:lnSpc>
                        <a:spcAft>
                          <a:spcPts val="0"/>
                        </a:spcAft>
                      </a:pPr>
                      <a:r>
                        <a:rPr lang="ru-RU" sz="2400" dirty="0">
                          <a:effectLst/>
                        </a:rPr>
                        <a:t> </a:t>
                      </a:r>
                      <a:endParaRPr lang="ru-RU" sz="2400" dirty="0">
                        <a:solidFill>
                          <a:schemeClr val="tx1"/>
                        </a:solidFill>
                        <a:effectLst/>
                        <a:latin typeface="Times New Roman"/>
                        <a:ea typeface="Times New Roman"/>
                        <a:cs typeface="Times New Roman"/>
                      </a:endParaRPr>
                    </a:p>
                  </a:txBody>
                  <a:tcPr marL="68580" marR="68580" marT="0" marB="0"/>
                </a:tc>
                <a:tc>
                  <a:txBody>
                    <a:bodyPr/>
                    <a:lstStyle/>
                    <a:p>
                      <a:pPr indent="2540">
                        <a:lnSpc>
                          <a:spcPct val="107000"/>
                        </a:lnSpc>
                        <a:spcAft>
                          <a:spcPts val="0"/>
                        </a:spcAft>
                      </a:pPr>
                      <a:r>
                        <a:rPr lang="ru-RU" sz="2400" b="0" dirty="0">
                          <a:effectLst/>
                        </a:rPr>
                        <a:t>1. Увеличение количества представителей из низших сословий.</a:t>
                      </a:r>
                    </a:p>
                    <a:p>
                      <a:pPr indent="2540">
                        <a:lnSpc>
                          <a:spcPct val="107000"/>
                        </a:lnSpc>
                        <a:spcAft>
                          <a:spcPts val="0"/>
                        </a:spcAft>
                      </a:pPr>
                      <a:r>
                        <a:rPr lang="ru-RU" sz="2400" b="0" dirty="0" smtClean="0">
                          <a:effectLst/>
                        </a:rPr>
                        <a:t>2.Стали </a:t>
                      </a:r>
                      <a:r>
                        <a:rPr lang="ru-RU" sz="2400" b="0" dirty="0">
                          <a:effectLst/>
                        </a:rPr>
                        <a:t>собираться реже.</a:t>
                      </a:r>
                    </a:p>
                    <a:p>
                      <a:pPr indent="2540">
                        <a:lnSpc>
                          <a:spcPct val="107000"/>
                        </a:lnSpc>
                        <a:spcAft>
                          <a:spcPts val="0"/>
                        </a:spcAft>
                      </a:pPr>
                      <a:r>
                        <a:rPr lang="ru-RU" sz="2400" b="0" dirty="0" smtClean="0">
                          <a:effectLst/>
                        </a:rPr>
                        <a:t>3.Утверждали </a:t>
                      </a:r>
                      <a:r>
                        <a:rPr lang="ru-RU" sz="2400" b="0" dirty="0">
                          <a:effectLst/>
                        </a:rPr>
                        <a:t>уже подготовленные царем проекты.</a:t>
                      </a:r>
                    </a:p>
                    <a:p>
                      <a:pPr indent="2540">
                        <a:lnSpc>
                          <a:spcPct val="107000"/>
                        </a:lnSpc>
                        <a:spcAft>
                          <a:spcPts val="0"/>
                        </a:spcAft>
                      </a:pPr>
                      <a:r>
                        <a:rPr lang="ru-RU" sz="2400" b="0" dirty="0" smtClean="0">
                          <a:effectLst/>
                        </a:rPr>
                        <a:t>4.Царь </a:t>
                      </a:r>
                      <a:r>
                        <a:rPr lang="ru-RU" sz="2400" b="0" dirty="0">
                          <a:effectLst/>
                        </a:rPr>
                        <a:t>руководит работой.</a:t>
                      </a:r>
                    </a:p>
                    <a:p>
                      <a:pPr indent="2540">
                        <a:lnSpc>
                          <a:spcPct val="107000"/>
                        </a:lnSpc>
                        <a:spcAft>
                          <a:spcPts val="0"/>
                        </a:spcAft>
                      </a:pPr>
                      <a:r>
                        <a:rPr lang="ru-RU" sz="2400" b="0" dirty="0" smtClean="0">
                          <a:effectLst/>
                        </a:rPr>
                        <a:t>5.В </a:t>
                      </a:r>
                      <a:r>
                        <a:rPr lang="ru-RU" sz="2400" b="0" dirty="0">
                          <a:effectLst/>
                        </a:rPr>
                        <a:t>1653 году прекратили функционировать</a:t>
                      </a:r>
                      <a:r>
                        <a:rPr lang="ru-RU" sz="2400" dirty="0">
                          <a:effectLst/>
                        </a:rPr>
                        <a:t>.</a:t>
                      </a:r>
                      <a:endParaRPr lang="ru-RU" sz="2400" dirty="0">
                        <a:solidFill>
                          <a:schemeClr val="tx1"/>
                        </a:solidFill>
                        <a:effectLst/>
                        <a:latin typeface="Times New Roman"/>
                        <a:ea typeface="Times New Roman"/>
                        <a:cs typeface="Times New Roman"/>
                      </a:endParaRPr>
                    </a:p>
                  </a:txBody>
                  <a:tcPr marL="68580" marR="68580" marT="0" marB="0"/>
                </a:tc>
                <a:extLst>
                  <a:ext uri="{0D108BD9-81ED-4DB2-BD59-A6C34878D82A}">
                    <a16:rowId xmlns="" xmlns:a16="http://schemas.microsoft.com/office/drawing/2014/main" val="10001"/>
                  </a:ext>
                </a:extLst>
              </a:tr>
            </a:tbl>
          </a:graphicData>
        </a:graphic>
      </p:graphicFrame>
      <p:sp>
        <p:nvSpPr>
          <p:cNvPr id="6" name="Прямоугольник 5"/>
          <p:cNvSpPr/>
          <p:nvPr/>
        </p:nvSpPr>
        <p:spPr>
          <a:xfrm>
            <a:off x="827584" y="2060848"/>
            <a:ext cx="7427168" cy="3888432"/>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800" b="1" u="none" strike="noStrike" kern="1200" cap="none" spc="0" normalizeH="0" baseline="0" noProof="0" dirty="0" smtClean="0">
                <a:ln>
                  <a:noFill/>
                </a:ln>
                <a:solidFill>
                  <a:srgbClr val="C00000"/>
                </a:solidFill>
                <a:effectLst/>
                <a:uLnTx/>
                <a:uFillTx/>
                <a:latin typeface="Calibri"/>
              </a:rPr>
              <a:t>Вывод: Царь </a:t>
            </a:r>
            <a:r>
              <a:rPr kumimoji="0" lang="ru-RU" sz="2800" b="1" u="none" strike="noStrike" kern="1200" cap="none" spc="0" normalizeH="0" baseline="0" noProof="0" dirty="0">
                <a:ln>
                  <a:noFill/>
                </a:ln>
                <a:solidFill>
                  <a:srgbClr val="C00000"/>
                </a:solidFill>
                <a:effectLst/>
                <a:uLnTx/>
                <a:uFillTx/>
                <a:latin typeface="Calibri"/>
              </a:rPr>
              <a:t>перестает нуждаться в помощи представителей сословий. Действует </a:t>
            </a:r>
            <a:r>
              <a:rPr kumimoji="0" lang="ru-RU" sz="2800" b="1" u="none" strike="noStrike" kern="1200" cap="none" spc="0" normalizeH="0" baseline="0" noProof="0" dirty="0" smtClean="0">
                <a:ln>
                  <a:noFill/>
                </a:ln>
                <a:solidFill>
                  <a:srgbClr val="C00000"/>
                </a:solidFill>
                <a:effectLst/>
                <a:uLnTx/>
                <a:uFillTx/>
                <a:latin typeface="Calibri"/>
              </a:rPr>
              <a:t>самостоятельно</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ru-RU" sz="2800" b="1" dirty="0">
              <a:solidFill>
                <a:srgbClr val="C00000"/>
              </a:solidFill>
              <a:latin typeface="Calibri"/>
            </a:endParaRPr>
          </a:p>
          <a:p>
            <a:pPr algn="ctr">
              <a:defRPr/>
            </a:pPr>
            <a:r>
              <a:rPr lang="ru-RU" altLang="ru-RU" sz="2000" dirty="0">
                <a:solidFill>
                  <a:srgbClr val="C00000"/>
                </a:solidFill>
              </a:rPr>
              <a:t>Отмирание Земских соборов было одним из проявлений перехода от сословно – представительной монархии к абсолютизму</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2800" b="1" u="none" strike="noStrike" kern="1200" cap="none" spc="0" normalizeH="0" baseline="0" noProof="0" dirty="0">
              <a:ln>
                <a:noFill/>
              </a:ln>
              <a:solidFill>
                <a:srgbClr val="C00000"/>
              </a:solidFill>
              <a:effectLst/>
              <a:uLnTx/>
              <a:uFillTx/>
              <a:latin typeface="Calibri"/>
            </a:endParaRPr>
          </a:p>
        </p:txBody>
      </p:sp>
    </p:spTree>
    <p:extLst>
      <p:ext uri="{BB962C8B-B14F-4D97-AF65-F5344CB8AC3E}">
        <p14:creationId xmlns:p14="http://schemas.microsoft.com/office/powerpoint/2010/main" xmlns="" val="11306422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3568" y="-33033"/>
            <a:ext cx="7850832" cy="1143000"/>
          </a:xfrm>
        </p:spPr>
        <p:txBody>
          <a:bodyPr/>
          <a:lstStyle/>
          <a:p>
            <a:pPr algn="ctr">
              <a:buNone/>
            </a:pPr>
            <a:r>
              <a:rPr lang="ru-RU" altLang="ru-RU" sz="3200" b="1" dirty="0">
                <a:solidFill>
                  <a:srgbClr val="C00000"/>
                </a:solidFill>
              </a:rPr>
              <a:t>Изменение состава и роли Боярской думы</a:t>
            </a:r>
          </a:p>
        </p:txBody>
      </p:sp>
      <p:sp>
        <p:nvSpPr>
          <p:cNvPr id="17411" name="Rectangle 3"/>
          <p:cNvSpPr>
            <a:spLocks noGrp="1" noChangeArrowheads="1"/>
          </p:cNvSpPr>
          <p:nvPr>
            <p:ph idx="1"/>
          </p:nvPr>
        </p:nvSpPr>
        <p:spPr>
          <a:xfrm>
            <a:off x="76200" y="1124744"/>
            <a:ext cx="9144000" cy="5733256"/>
          </a:xfrm>
        </p:spPr>
        <p:txBody>
          <a:bodyPr>
            <a:noAutofit/>
          </a:bodyPr>
          <a:lstStyle/>
          <a:p>
            <a:pPr>
              <a:buNone/>
            </a:pPr>
            <a:r>
              <a:rPr lang="ru-RU" altLang="ru-RU" sz="2800" dirty="0" smtClean="0">
                <a:solidFill>
                  <a:schemeClr val="tx1"/>
                </a:solidFill>
              </a:rPr>
              <a:t>- Число </a:t>
            </a:r>
            <a:r>
              <a:rPr lang="ru-RU" altLang="ru-RU" sz="2800" dirty="0">
                <a:solidFill>
                  <a:schemeClr val="tx1"/>
                </a:solidFill>
              </a:rPr>
              <a:t>членов Думы не было постоянным. (до 100 чел)</a:t>
            </a:r>
          </a:p>
          <a:p>
            <a:pPr>
              <a:buNone/>
            </a:pPr>
            <a:r>
              <a:rPr lang="ru-RU" altLang="ru-RU" sz="2800" dirty="0" smtClean="0">
                <a:solidFill>
                  <a:schemeClr val="tx1"/>
                </a:solidFill>
              </a:rPr>
              <a:t>- Царь </a:t>
            </a:r>
            <a:r>
              <a:rPr lang="ru-RU" altLang="ru-RU" sz="2800" dirty="0">
                <a:solidFill>
                  <a:schemeClr val="tx1"/>
                </a:solidFill>
              </a:rPr>
              <a:t>по прежнему управлял страной с помощью Боярской </a:t>
            </a:r>
            <a:r>
              <a:rPr lang="ru-RU" altLang="ru-RU" sz="2800" dirty="0" smtClean="0">
                <a:solidFill>
                  <a:schemeClr val="tx1"/>
                </a:solidFill>
              </a:rPr>
              <a:t>думы. Но </a:t>
            </a:r>
            <a:r>
              <a:rPr lang="ru-RU" altLang="ru-RU" sz="2800" dirty="0">
                <a:solidFill>
                  <a:schemeClr val="tx1"/>
                </a:solidFill>
              </a:rPr>
              <a:t>постепенно ее роль уменьшается. Наряду с ней при царе возникла «ближняя» или «</a:t>
            </a:r>
            <a:r>
              <a:rPr lang="ru-RU" altLang="ru-RU" sz="2800" dirty="0" smtClean="0">
                <a:solidFill>
                  <a:schemeClr val="tx1"/>
                </a:solidFill>
              </a:rPr>
              <a:t>тайная» дума</a:t>
            </a:r>
            <a:r>
              <a:rPr lang="ru-RU" altLang="ru-RU" sz="2800" dirty="0">
                <a:solidFill>
                  <a:schemeClr val="tx1"/>
                </a:solidFill>
              </a:rPr>
              <a:t>. В нее царь включал не всех бояр, а лишь некоторых по своему личному усмотрению, иногда и не членов «большой» Думы.</a:t>
            </a:r>
          </a:p>
          <a:p>
            <a:pPr>
              <a:buNone/>
            </a:pPr>
            <a:r>
              <a:rPr lang="ru-RU" altLang="ru-RU" sz="2800" dirty="0" smtClean="0">
                <a:solidFill>
                  <a:schemeClr val="tx1"/>
                </a:solidFill>
              </a:rPr>
              <a:t>- На </a:t>
            </a:r>
            <a:r>
              <a:rPr lang="ru-RU" altLang="ru-RU" sz="2800" dirty="0">
                <a:solidFill>
                  <a:schemeClr val="tx1"/>
                </a:solidFill>
              </a:rPr>
              <a:t>протяжении 17в произошли изменения в сословном составе Боярской думы в </a:t>
            </a:r>
            <a:r>
              <a:rPr lang="ru-RU" altLang="ru-RU" sz="2800" b="1" dirty="0">
                <a:solidFill>
                  <a:schemeClr val="tx1"/>
                </a:solidFill>
              </a:rPr>
              <a:t>сторону усиления представительства дворянства, </a:t>
            </a:r>
            <a:r>
              <a:rPr lang="ru-RU" altLang="ru-RU" sz="2800" dirty="0">
                <a:solidFill>
                  <a:schemeClr val="tx1"/>
                </a:solidFill>
              </a:rPr>
              <a:t>т.е. Дворяне и дьяки все чаще стали попадать в думу</a:t>
            </a:r>
          </a:p>
          <a:p>
            <a:endParaRPr lang="ru-RU" altLang="ru-RU" sz="2800" dirty="0"/>
          </a:p>
        </p:txBody>
      </p:sp>
    </p:spTree>
    <p:extLst>
      <p:ext uri="{BB962C8B-B14F-4D97-AF65-F5344CB8AC3E}">
        <p14:creationId xmlns:p14="http://schemas.microsoft.com/office/powerpoint/2010/main" xmlns="" val="3876357624"/>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1141493222"/>
              </p:ext>
            </p:extLst>
          </p:nvPr>
        </p:nvGraphicFramePr>
        <p:xfrm>
          <a:off x="395536" y="476672"/>
          <a:ext cx="8568952" cy="4520566"/>
        </p:xfrm>
        <a:graphic>
          <a:graphicData uri="http://schemas.openxmlformats.org/drawingml/2006/table">
            <a:tbl>
              <a:tblPr firstRow="1" firstCol="1" lastRow="1" lastCol="1" bandRow="1" bandCol="1">
                <a:tableStyleId>{69012ECD-51FC-41F1-AA8D-1B2483CD663E}</a:tableStyleId>
              </a:tblPr>
              <a:tblGrid>
                <a:gridCol w="2376264">
                  <a:extLst>
                    <a:ext uri="{9D8B030D-6E8A-4147-A177-3AD203B41FA5}">
                      <a16:colId xmlns="" xmlns:a16="http://schemas.microsoft.com/office/drawing/2014/main" val="20000"/>
                    </a:ext>
                  </a:extLst>
                </a:gridCol>
                <a:gridCol w="2422283">
                  <a:extLst>
                    <a:ext uri="{9D8B030D-6E8A-4147-A177-3AD203B41FA5}">
                      <a16:colId xmlns="" xmlns:a16="http://schemas.microsoft.com/office/drawing/2014/main" val="20001"/>
                    </a:ext>
                  </a:extLst>
                </a:gridCol>
                <a:gridCol w="3770405">
                  <a:extLst>
                    <a:ext uri="{9D8B030D-6E8A-4147-A177-3AD203B41FA5}">
                      <a16:colId xmlns="" xmlns:a16="http://schemas.microsoft.com/office/drawing/2014/main" val="20002"/>
                    </a:ext>
                  </a:extLst>
                </a:gridCol>
              </a:tblGrid>
              <a:tr h="0">
                <a:tc>
                  <a:txBody>
                    <a:bodyPr/>
                    <a:lstStyle/>
                    <a:p>
                      <a:pPr indent="13970" algn="ctr">
                        <a:lnSpc>
                          <a:spcPct val="107000"/>
                        </a:lnSpc>
                        <a:spcAft>
                          <a:spcPts val="0"/>
                        </a:spcAft>
                      </a:pPr>
                      <a:r>
                        <a:rPr lang="ru-RU" sz="2800" dirty="0">
                          <a:effectLst/>
                        </a:rPr>
                        <a:t>Орган центрального управления</a:t>
                      </a:r>
                      <a:endParaRPr lang="ru-RU" sz="2800" dirty="0">
                        <a:solidFill>
                          <a:schemeClr val="tx1"/>
                        </a:solidFill>
                        <a:effectLst/>
                        <a:latin typeface="Times New Roman"/>
                        <a:ea typeface="Times New Roman"/>
                        <a:cs typeface="Times New Roman"/>
                      </a:endParaRPr>
                    </a:p>
                  </a:txBody>
                  <a:tcPr marL="68580" marR="68580" marT="0" marB="0"/>
                </a:tc>
                <a:tc>
                  <a:txBody>
                    <a:bodyPr/>
                    <a:lstStyle/>
                    <a:p>
                      <a:pPr indent="13970" algn="ctr">
                        <a:lnSpc>
                          <a:spcPct val="107000"/>
                        </a:lnSpc>
                        <a:spcAft>
                          <a:spcPts val="0"/>
                        </a:spcAft>
                      </a:pPr>
                      <a:r>
                        <a:rPr lang="ru-RU" sz="2800" dirty="0">
                          <a:effectLst/>
                        </a:rPr>
                        <a:t>Функции</a:t>
                      </a:r>
                      <a:endParaRPr lang="ru-RU" sz="2800" dirty="0">
                        <a:solidFill>
                          <a:schemeClr val="tx1"/>
                        </a:solidFill>
                        <a:effectLst/>
                        <a:latin typeface="Times New Roman"/>
                        <a:ea typeface="Times New Roman"/>
                        <a:cs typeface="Times New Roman"/>
                      </a:endParaRPr>
                    </a:p>
                  </a:txBody>
                  <a:tcPr marL="68580" marR="68580" marT="0" marB="0"/>
                </a:tc>
                <a:tc>
                  <a:txBody>
                    <a:bodyPr/>
                    <a:lstStyle/>
                    <a:p>
                      <a:pPr indent="13970" algn="ctr">
                        <a:lnSpc>
                          <a:spcPct val="107000"/>
                        </a:lnSpc>
                        <a:spcAft>
                          <a:spcPts val="0"/>
                        </a:spcAft>
                      </a:pPr>
                      <a:r>
                        <a:rPr lang="ru-RU" sz="2800" dirty="0">
                          <a:effectLst/>
                        </a:rPr>
                        <a:t>Изменения</a:t>
                      </a:r>
                      <a:endParaRPr lang="ru-RU" sz="2800" dirty="0">
                        <a:solidFill>
                          <a:schemeClr val="tx1"/>
                        </a:solidFill>
                        <a:effectLst/>
                        <a:latin typeface="Times New Roman"/>
                        <a:ea typeface="Times New Roman"/>
                        <a:cs typeface="Times New Roman"/>
                      </a:endParaRPr>
                    </a:p>
                  </a:txBody>
                  <a:tcPr marL="68580" marR="68580" marT="0" marB="0"/>
                </a:tc>
                <a:extLst>
                  <a:ext uri="{0D108BD9-81ED-4DB2-BD59-A6C34878D82A}">
                    <a16:rowId xmlns="" xmlns:a16="http://schemas.microsoft.com/office/drawing/2014/main" val="10000"/>
                  </a:ext>
                </a:extLst>
              </a:tr>
              <a:tr h="0">
                <a:tc>
                  <a:txBody>
                    <a:bodyPr/>
                    <a:lstStyle/>
                    <a:p>
                      <a:pPr indent="13970">
                        <a:lnSpc>
                          <a:spcPct val="107000"/>
                        </a:lnSpc>
                        <a:spcAft>
                          <a:spcPts val="0"/>
                        </a:spcAft>
                      </a:pPr>
                      <a:r>
                        <a:rPr lang="ru-RU" sz="2800" dirty="0">
                          <a:effectLst/>
                        </a:rPr>
                        <a:t>Боярская дума</a:t>
                      </a:r>
                      <a:endParaRPr lang="ru-RU" sz="2800" dirty="0">
                        <a:solidFill>
                          <a:schemeClr val="tx1"/>
                        </a:solidFill>
                        <a:effectLst/>
                        <a:latin typeface="Times New Roman"/>
                        <a:ea typeface="Times New Roman"/>
                        <a:cs typeface="Times New Roman"/>
                      </a:endParaRPr>
                    </a:p>
                  </a:txBody>
                  <a:tcPr marL="68580" marR="68580" marT="0" marB="0"/>
                </a:tc>
                <a:tc>
                  <a:txBody>
                    <a:bodyPr/>
                    <a:lstStyle/>
                    <a:p>
                      <a:pPr indent="13970">
                        <a:lnSpc>
                          <a:spcPct val="107000"/>
                        </a:lnSpc>
                        <a:spcAft>
                          <a:spcPts val="0"/>
                        </a:spcAft>
                      </a:pPr>
                      <a:r>
                        <a:rPr lang="ru-RU" sz="2800" dirty="0">
                          <a:effectLst/>
                        </a:rPr>
                        <a:t>Совещательные при царе</a:t>
                      </a:r>
                      <a:endParaRPr lang="ru-RU" sz="2800" dirty="0">
                        <a:solidFill>
                          <a:schemeClr val="tx1"/>
                        </a:solidFill>
                        <a:effectLst/>
                        <a:latin typeface="Times New Roman"/>
                        <a:ea typeface="Times New Roman"/>
                        <a:cs typeface="Times New Roman"/>
                      </a:endParaRPr>
                    </a:p>
                  </a:txBody>
                  <a:tcPr marL="68580" marR="68580" marT="0" marB="0"/>
                </a:tc>
                <a:tc>
                  <a:txBody>
                    <a:bodyPr/>
                    <a:lstStyle/>
                    <a:p>
                      <a:pPr indent="13970">
                        <a:lnSpc>
                          <a:spcPct val="107000"/>
                        </a:lnSpc>
                        <a:spcAft>
                          <a:spcPts val="0"/>
                        </a:spcAft>
                      </a:pPr>
                      <a:r>
                        <a:rPr lang="ru-RU" sz="2800" dirty="0">
                          <a:effectLst/>
                        </a:rPr>
                        <a:t>1. Увеличение численного состава и стала громоздкой. </a:t>
                      </a:r>
                    </a:p>
                    <a:p>
                      <a:pPr indent="13970">
                        <a:lnSpc>
                          <a:spcPct val="107000"/>
                        </a:lnSpc>
                        <a:spcAft>
                          <a:spcPts val="0"/>
                        </a:spcAft>
                      </a:pPr>
                      <a:r>
                        <a:rPr lang="ru-RU" sz="2800" dirty="0">
                          <a:effectLst/>
                        </a:rPr>
                        <a:t>2. Собираться стала реже.</a:t>
                      </a:r>
                    </a:p>
                    <a:p>
                      <a:pPr indent="13970">
                        <a:lnSpc>
                          <a:spcPct val="107000"/>
                        </a:lnSpc>
                        <a:spcAft>
                          <a:spcPts val="0"/>
                        </a:spcAft>
                      </a:pPr>
                      <a:r>
                        <a:rPr lang="ru-RU" sz="2800" dirty="0">
                          <a:effectLst/>
                        </a:rPr>
                        <a:t>3. Появляется «Ближняя» дума.</a:t>
                      </a:r>
                      <a:endParaRPr lang="ru-RU" sz="2800" dirty="0">
                        <a:solidFill>
                          <a:schemeClr val="tx1"/>
                        </a:solidFill>
                        <a:effectLst/>
                        <a:latin typeface="Times New Roman"/>
                        <a:ea typeface="Times New Roman"/>
                        <a:cs typeface="Times New Roman"/>
                      </a:endParaRPr>
                    </a:p>
                  </a:txBody>
                  <a:tcPr marL="68580" marR="68580" marT="0" marB="0"/>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xmlns="" val="2321998608"/>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3"/>
          <p:cNvGraphicFramePr>
            <a:graphicFrameLocks/>
          </p:cNvGraphicFramePr>
          <p:nvPr>
            <p:extLst>
              <p:ext uri="{D42A27DB-BD31-4B8C-83A1-F6EECF244321}">
                <p14:modId xmlns:p14="http://schemas.microsoft.com/office/powerpoint/2010/main" xmlns="" val="2391277675"/>
              </p:ext>
            </p:extLst>
          </p:nvPr>
        </p:nvGraphicFramePr>
        <p:xfrm>
          <a:off x="395536" y="476672"/>
          <a:ext cx="8568952" cy="4520566"/>
        </p:xfrm>
        <a:graphic>
          <a:graphicData uri="http://schemas.openxmlformats.org/drawingml/2006/table">
            <a:tbl>
              <a:tblPr firstRow="1" firstCol="1" lastRow="1" lastCol="1" bandRow="1" bandCol="1">
                <a:tableStyleId>{69012ECD-51FC-41F1-AA8D-1B2483CD663E}</a:tableStyleId>
              </a:tblPr>
              <a:tblGrid>
                <a:gridCol w="2376264">
                  <a:extLst>
                    <a:ext uri="{9D8B030D-6E8A-4147-A177-3AD203B41FA5}">
                      <a16:colId xmlns="" xmlns:a16="http://schemas.microsoft.com/office/drawing/2014/main" val="20000"/>
                    </a:ext>
                  </a:extLst>
                </a:gridCol>
                <a:gridCol w="2422283">
                  <a:extLst>
                    <a:ext uri="{9D8B030D-6E8A-4147-A177-3AD203B41FA5}">
                      <a16:colId xmlns="" xmlns:a16="http://schemas.microsoft.com/office/drawing/2014/main" val="20001"/>
                    </a:ext>
                  </a:extLst>
                </a:gridCol>
                <a:gridCol w="3770405">
                  <a:extLst>
                    <a:ext uri="{9D8B030D-6E8A-4147-A177-3AD203B41FA5}">
                      <a16:colId xmlns="" xmlns:a16="http://schemas.microsoft.com/office/drawing/2014/main" val="20002"/>
                    </a:ext>
                  </a:extLst>
                </a:gridCol>
              </a:tblGrid>
              <a:tr h="0">
                <a:tc>
                  <a:txBody>
                    <a:bodyPr/>
                    <a:lstStyle/>
                    <a:p>
                      <a:pPr indent="13970" algn="ctr">
                        <a:lnSpc>
                          <a:spcPct val="107000"/>
                        </a:lnSpc>
                        <a:spcAft>
                          <a:spcPts val="0"/>
                        </a:spcAft>
                      </a:pPr>
                      <a:r>
                        <a:rPr lang="ru-RU" sz="2800" dirty="0">
                          <a:effectLst/>
                        </a:rPr>
                        <a:t>Орган центрального управления</a:t>
                      </a:r>
                      <a:endParaRPr lang="ru-RU" sz="2800" dirty="0">
                        <a:solidFill>
                          <a:schemeClr val="tx1"/>
                        </a:solidFill>
                        <a:effectLst/>
                        <a:latin typeface="Times New Roman"/>
                        <a:ea typeface="Times New Roman"/>
                        <a:cs typeface="Times New Roman"/>
                      </a:endParaRPr>
                    </a:p>
                  </a:txBody>
                  <a:tcPr marL="68580" marR="68580" marT="0" marB="0"/>
                </a:tc>
                <a:tc>
                  <a:txBody>
                    <a:bodyPr/>
                    <a:lstStyle/>
                    <a:p>
                      <a:pPr indent="13970" algn="ctr">
                        <a:lnSpc>
                          <a:spcPct val="107000"/>
                        </a:lnSpc>
                        <a:spcAft>
                          <a:spcPts val="0"/>
                        </a:spcAft>
                      </a:pPr>
                      <a:r>
                        <a:rPr lang="ru-RU" sz="2800" dirty="0">
                          <a:effectLst/>
                        </a:rPr>
                        <a:t>Функции</a:t>
                      </a:r>
                      <a:endParaRPr lang="ru-RU" sz="2800" dirty="0">
                        <a:solidFill>
                          <a:schemeClr val="tx1"/>
                        </a:solidFill>
                        <a:effectLst/>
                        <a:latin typeface="Times New Roman"/>
                        <a:ea typeface="Times New Roman"/>
                        <a:cs typeface="Times New Roman"/>
                      </a:endParaRPr>
                    </a:p>
                  </a:txBody>
                  <a:tcPr marL="68580" marR="68580" marT="0" marB="0"/>
                </a:tc>
                <a:tc>
                  <a:txBody>
                    <a:bodyPr/>
                    <a:lstStyle/>
                    <a:p>
                      <a:pPr indent="13970" algn="ctr">
                        <a:lnSpc>
                          <a:spcPct val="107000"/>
                        </a:lnSpc>
                        <a:spcAft>
                          <a:spcPts val="0"/>
                        </a:spcAft>
                      </a:pPr>
                      <a:r>
                        <a:rPr lang="ru-RU" sz="2800" dirty="0">
                          <a:effectLst/>
                        </a:rPr>
                        <a:t>Изменения</a:t>
                      </a:r>
                      <a:endParaRPr lang="ru-RU" sz="2800" dirty="0">
                        <a:solidFill>
                          <a:schemeClr val="tx1"/>
                        </a:solidFill>
                        <a:effectLst/>
                        <a:latin typeface="Times New Roman"/>
                        <a:ea typeface="Times New Roman"/>
                        <a:cs typeface="Times New Roman"/>
                      </a:endParaRPr>
                    </a:p>
                  </a:txBody>
                  <a:tcPr marL="68580" marR="68580" marT="0" marB="0"/>
                </a:tc>
                <a:extLst>
                  <a:ext uri="{0D108BD9-81ED-4DB2-BD59-A6C34878D82A}">
                    <a16:rowId xmlns="" xmlns:a16="http://schemas.microsoft.com/office/drawing/2014/main" val="10000"/>
                  </a:ext>
                </a:extLst>
              </a:tr>
              <a:tr h="0">
                <a:tc>
                  <a:txBody>
                    <a:bodyPr/>
                    <a:lstStyle/>
                    <a:p>
                      <a:pPr indent="13970">
                        <a:lnSpc>
                          <a:spcPct val="107000"/>
                        </a:lnSpc>
                        <a:spcAft>
                          <a:spcPts val="0"/>
                        </a:spcAft>
                      </a:pPr>
                      <a:r>
                        <a:rPr lang="ru-RU" sz="2800" dirty="0">
                          <a:effectLst/>
                        </a:rPr>
                        <a:t>Боярская дума</a:t>
                      </a:r>
                      <a:endParaRPr lang="ru-RU" sz="2800" dirty="0">
                        <a:solidFill>
                          <a:schemeClr val="tx1"/>
                        </a:solidFill>
                        <a:effectLst/>
                        <a:latin typeface="Times New Roman"/>
                        <a:ea typeface="Times New Roman"/>
                        <a:cs typeface="Times New Roman"/>
                      </a:endParaRPr>
                    </a:p>
                  </a:txBody>
                  <a:tcPr marL="68580" marR="68580" marT="0" marB="0"/>
                </a:tc>
                <a:tc>
                  <a:txBody>
                    <a:bodyPr/>
                    <a:lstStyle/>
                    <a:p>
                      <a:pPr indent="13970">
                        <a:lnSpc>
                          <a:spcPct val="107000"/>
                        </a:lnSpc>
                        <a:spcAft>
                          <a:spcPts val="0"/>
                        </a:spcAft>
                      </a:pPr>
                      <a:r>
                        <a:rPr lang="ru-RU" sz="2800" dirty="0">
                          <a:effectLst/>
                        </a:rPr>
                        <a:t>Совещательные при царе</a:t>
                      </a:r>
                      <a:endParaRPr lang="ru-RU" sz="2800" dirty="0">
                        <a:solidFill>
                          <a:schemeClr val="tx1"/>
                        </a:solidFill>
                        <a:effectLst/>
                        <a:latin typeface="Times New Roman"/>
                        <a:ea typeface="Times New Roman"/>
                        <a:cs typeface="Times New Roman"/>
                      </a:endParaRPr>
                    </a:p>
                  </a:txBody>
                  <a:tcPr marL="68580" marR="68580" marT="0" marB="0"/>
                </a:tc>
                <a:tc>
                  <a:txBody>
                    <a:bodyPr/>
                    <a:lstStyle/>
                    <a:p>
                      <a:pPr indent="13970">
                        <a:lnSpc>
                          <a:spcPct val="107000"/>
                        </a:lnSpc>
                        <a:spcAft>
                          <a:spcPts val="0"/>
                        </a:spcAft>
                      </a:pPr>
                      <a:r>
                        <a:rPr lang="ru-RU" sz="2800" dirty="0">
                          <a:effectLst/>
                        </a:rPr>
                        <a:t>1. Увеличение численного состава и стала громоздкой. </a:t>
                      </a:r>
                    </a:p>
                    <a:p>
                      <a:pPr indent="13970">
                        <a:lnSpc>
                          <a:spcPct val="107000"/>
                        </a:lnSpc>
                        <a:spcAft>
                          <a:spcPts val="0"/>
                        </a:spcAft>
                      </a:pPr>
                      <a:r>
                        <a:rPr lang="ru-RU" sz="2800" dirty="0">
                          <a:effectLst/>
                        </a:rPr>
                        <a:t>2. Собираться стала реже.</a:t>
                      </a:r>
                    </a:p>
                    <a:p>
                      <a:pPr indent="13970">
                        <a:lnSpc>
                          <a:spcPct val="107000"/>
                        </a:lnSpc>
                        <a:spcAft>
                          <a:spcPts val="0"/>
                        </a:spcAft>
                      </a:pPr>
                      <a:r>
                        <a:rPr lang="ru-RU" sz="2800" dirty="0">
                          <a:effectLst/>
                        </a:rPr>
                        <a:t>3. Появляется «Ближняя» дума.</a:t>
                      </a:r>
                      <a:endParaRPr lang="ru-RU" sz="2800" dirty="0">
                        <a:solidFill>
                          <a:schemeClr val="tx1"/>
                        </a:solidFill>
                        <a:effectLst/>
                        <a:latin typeface="Times New Roman"/>
                        <a:ea typeface="Times New Roman"/>
                        <a:cs typeface="Times New Roman"/>
                      </a:endParaRPr>
                    </a:p>
                  </a:txBody>
                  <a:tcPr marL="68580" marR="68580" marT="0" marB="0"/>
                </a:tc>
                <a:extLst>
                  <a:ext uri="{0D108BD9-81ED-4DB2-BD59-A6C34878D82A}">
                    <a16:rowId xmlns="" xmlns:a16="http://schemas.microsoft.com/office/drawing/2014/main" val="10001"/>
                  </a:ext>
                </a:extLst>
              </a:tr>
            </a:tbl>
          </a:graphicData>
        </a:graphic>
      </p:graphicFrame>
      <p:sp>
        <p:nvSpPr>
          <p:cNvPr id="5" name="Прямоугольник 4"/>
          <p:cNvSpPr/>
          <p:nvPr/>
        </p:nvSpPr>
        <p:spPr>
          <a:xfrm>
            <a:off x="395536" y="2708920"/>
            <a:ext cx="8352928" cy="3816424"/>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3600" b="1" i="1" u="none" strike="noStrike" kern="1200" cap="none" spc="0" normalizeH="0" baseline="0" noProof="0" dirty="0" smtClean="0">
                <a:ln>
                  <a:noFill/>
                </a:ln>
                <a:solidFill>
                  <a:prstClr val="black"/>
                </a:solidFill>
                <a:effectLst/>
                <a:uLnTx/>
                <a:uFillTx/>
                <a:latin typeface="Calibri"/>
                <a:ea typeface="+mn-ea"/>
                <a:cs typeface="+mn-cs"/>
              </a:rPr>
              <a:t>Вывод:</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3600" b="0" i="1" u="none" strike="noStrike" kern="1200" cap="none" spc="0" normalizeH="0" baseline="0" noProof="0" dirty="0">
                <a:ln>
                  <a:noFill/>
                </a:ln>
                <a:solidFill>
                  <a:prstClr val="black"/>
                </a:solidFill>
                <a:effectLst/>
                <a:uLnTx/>
                <a:uFillTx/>
                <a:latin typeface="Calibri"/>
                <a:ea typeface="+mn-ea"/>
                <a:cs typeface="+mn-cs"/>
              </a:rPr>
              <a:t>усилении власти царя. Роль Боярской думы уменьшается, а влияние «ближней» думы увеличивается</a:t>
            </a:r>
            <a:endParaRPr kumimoji="0" lang="ru-RU" sz="3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1242845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0"/>
            <a:ext cx="7772400" cy="685800"/>
          </a:xfrm>
        </p:spPr>
        <p:txBody>
          <a:bodyPr/>
          <a:lstStyle/>
          <a:p>
            <a:pPr algn="ctr">
              <a:buNone/>
            </a:pPr>
            <a:r>
              <a:rPr lang="ru-RU" altLang="ru-RU" sz="3200" b="1" dirty="0">
                <a:solidFill>
                  <a:srgbClr val="C00000"/>
                </a:solidFill>
              </a:rPr>
              <a:t>Развитие приказной системы</a:t>
            </a:r>
          </a:p>
        </p:txBody>
      </p:sp>
      <p:sp>
        <p:nvSpPr>
          <p:cNvPr id="18435" name="Rectangle 3"/>
          <p:cNvSpPr>
            <a:spLocks noGrp="1" noChangeArrowheads="1"/>
          </p:cNvSpPr>
          <p:nvPr>
            <p:ph idx="1"/>
          </p:nvPr>
        </p:nvSpPr>
        <p:spPr>
          <a:xfrm>
            <a:off x="304800" y="838200"/>
            <a:ext cx="8610600" cy="5715000"/>
          </a:xfrm>
        </p:spPr>
        <p:txBody>
          <a:bodyPr>
            <a:normAutofit/>
          </a:bodyPr>
          <a:lstStyle/>
          <a:p>
            <a:pPr>
              <a:buNone/>
            </a:pPr>
            <a:r>
              <a:rPr lang="ru-RU" altLang="ru-RU" sz="1800" dirty="0" smtClean="0">
                <a:solidFill>
                  <a:schemeClr val="tx1"/>
                </a:solidFill>
              </a:rPr>
              <a:t>- В </a:t>
            </a:r>
            <a:r>
              <a:rPr lang="ru-RU" altLang="ru-RU" sz="1800" dirty="0">
                <a:solidFill>
                  <a:schemeClr val="tx1"/>
                </a:solidFill>
              </a:rPr>
              <a:t>17в, как и в 16,существовала </a:t>
            </a:r>
            <a:r>
              <a:rPr lang="ru-RU" altLang="ru-RU" sz="1800" b="1" dirty="0">
                <a:solidFill>
                  <a:schemeClr val="tx1"/>
                </a:solidFill>
              </a:rPr>
              <a:t>приказная система</a:t>
            </a:r>
            <a:r>
              <a:rPr lang="ru-RU" altLang="ru-RU" sz="1800" dirty="0">
                <a:solidFill>
                  <a:schemeClr val="tx1"/>
                </a:solidFill>
              </a:rPr>
              <a:t>. Но она стала более разветвленной.</a:t>
            </a:r>
          </a:p>
          <a:p>
            <a:pPr>
              <a:buNone/>
            </a:pPr>
            <a:r>
              <a:rPr lang="ru-RU" altLang="ru-RU" sz="1800" b="1" dirty="0" smtClean="0">
                <a:solidFill>
                  <a:schemeClr val="tx1"/>
                </a:solidFill>
              </a:rPr>
              <a:t>- Существовало </a:t>
            </a:r>
            <a:r>
              <a:rPr lang="ru-RU" altLang="ru-RU" sz="1800" b="1" dirty="0">
                <a:solidFill>
                  <a:schemeClr val="tx1"/>
                </a:solidFill>
              </a:rPr>
              <a:t>до 80 приказов</a:t>
            </a:r>
            <a:r>
              <a:rPr lang="ru-RU" altLang="ru-RU" sz="1800" dirty="0">
                <a:solidFill>
                  <a:schemeClr val="tx1"/>
                </a:solidFill>
              </a:rPr>
              <a:t> – около 40 постоянных, а остальные возникали по мере надобности, а потом исчезали</a:t>
            </a:r>
          </a:p>
          <a:p>
            <a:pPr>
              <a:buNone/>
            </a:pPr>
            <a:r>
              <a:rPr lang="ru-RU" altLang="ru-RU" sz="1800" b="1" dirty="0" smtClean="0">
                <a:solidFill>
                  <a:schemeClr val="tx1"/>
                </a:solidFill>
              </a:rPr>
              <a:t>- Между </a:t>
            </a:r>
            <a:r>
              <a:rPr lang="ru-RU" altLang="ru-RU" sz="1800" b="1" dirty="0">
                <a:solidFill>
                  <a:schemeClr val="tx1"/>
                </a:solidFill>
              </a:rPr>
              <a:t>приказами отсутствовало четкое разделение функций</a:t>
            </a:r>
            <a:r>
              <a:rPr lang="ru-RU" altLang="ru-RU" sz="1800" dirty="0">
                <a:solidFill>
                  <a:schemeClr val="tx1"/>
                </a:solidFill>
              </a:rPr>
              <a:t>. Одни ведали какой – либо отраслью управления в масштабах  страны, другие могли заниматься теми же делами на определенной территории. Запутанность в приказном управлении сильно мешала делу</a:t>
            </a:r>
          </a:p>
          <a:p>
            <a:pPr>
              <a:buNone/>
            </a:pPr>
            <a:r>
              <a:rPr lang="ru-RU" altLang="ru-RU" sz="1800" dirty="0" smtClean="0">
                <a:solidFill>
                  <a:schemeClr val="tx1"/>
                </a:solidFill>
              </a:rPr>
              <a:t>- Приказы </a:t>
            </a:r>
            <a:r>
              <a:rPr lang="ru-RU" altLang="ru-RU" sz="1800" dirty="0">
                <a:solidFill>
                  <a:schemeClr val="tx1"/>
                </a:solidFill>
              </a:rPr>
              <a:t>подчинялись царю и Боярской думе, </a:t>
            </a:r>
            <a:r>
              <a:rPr lang="ru-RU" altLang="ru-RU" sz="1800" b="1" dirty="0">
                <a:solidFill>
                  <a:schemeClr val="tx1"/>
                </a:solidFill>
              </a:rPr>
              <a:t>не имели никакой самостоятельности в решении дел, с другой – давили, как пресс, на органы местного, особенно выборного управления</a:t>
            </a:r>
          </a:p>
          <a:p>
            <a:pPr>
              <a:buNone/>
            </a:pPr>
            <a:r>
              <a:rPr lang="ru-RU" altLang="ru-RU" sz="1800" b="1" dirty="0" smtClean="0">
                <a:solidFill>
                  <a:schemeClr val="tx1"/>
                </a:solidFill>
              </a:rPr>
              <a:t>- Приказы</a:t>
            </a:r>
            <a:r>
              <a:rPr lang="ru-RU" altLang="ru-RU" sz="1800" b="1" dirty="0">
                <a:solidFill>
                  <a:schemeClr val="tx1"/>
                </a:solidFill>
              </a:rPr>
              <a:t>:</a:t>
            </a:r>
            <a:r>
              <a:rPr lang="ru-RU" altLang="ru-RU" sz="1800" dirty="0">
                <a:solidFill>
                  <a:schemeClr val="tx1"/>
                </a:solidFill>
              </a:rPr>
              <a:t> Разрядный (распределял, назначал на службу в разные ведомства, вел списки всех дворян), Поместный (ведал поместными и вотчинными землями центра страны – выдавал земли за службу из наличного фонда), Ямской (почтовая служба), три приказа ведали финансами, Челобитный (судебные дела), Сибирский, Приказ Казанского дворца (ведали территориями) Посольский (внешняя политика), Стрелецкий, Пушкарский, Казачий (ведали войсками) и т.д.</a:t>
            </a:r>
          </a:p>
          <a:p>
            <a:pPr>
              <a:buNone/>
            </a:pPr>
            <a:r>
              <a:rPr lang="ru-RU" altLang="ru-RU" sz="1800" dirty="0" smtClean="0">
                <a:solidFill>
                  <a:schemeClr val="tx1"/>
                </a:solidFill>
              </a:rPr>
              <a:t>- Контролировать </a:t>
            </a:r>
            <a:r>
              <a:rPr lang="ru-RU" altLang="ru-RU" sz="1800" dirty="0">
                <a:solidFill>
                  <a:schemeClr val="tx1"/>
                </a:solidFill>
              </a:rPr>
              <a:t>приказную систему было трудно. </a:t>
            </a:r>
            <a:r>
              <a:rPr lang="ru-RU" altLang="ru-RU" sz="1800" b="1" dirty="0">
                <a:solidFill>
                  <a:schemeClr val="tx1"/>
                </a:solidFill>
              </a:rPr>
              <a:t>Неразбериха, взяточничество, волокита</a:t>
            </a:r>
          </a:p>
          <a:p>
            <a:pPr>
              <a:buFontTx/>
              <a:buNone/>
            </a:pPr>
            <a:endParaRPr lang="ru-RU" altLang="ru-RU" sz="1800" b="1" dirty="0"/>
          </a:p>
        </p:txBody>
      </p:sp>
    </p:spTree>
    <p:extLst>
      <p:ext uri="{BB962C8B-B14F-4D97-AF65-F5344CB8AC3E}">
        <p14:creationId xmlns:p14="http://schemas.microsoft.com/office/powerpoint/2010/main" xmlns="" val="3755320447"/>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304800"/>
            <a:ext cx="7772400" cy="457200"/>
          </a:xfrm>
        </p:spPr>
        <p:txBody>
          <a:bodyPr>
            <a:normAutofit fontScale="90000"/>
          </a:bodyPr>
          <a:lstStyle/>
          <a:p>
            <a:pPr algn="ctr">
              <a:buNone/>
            </a:pPr>
            <a:r>
              <a:rPr lang="ru-RU" altLang="ru-RU" sz="2800" b="1" dirty="0">
                <a:solidFill>
                  <a:srgbClr val="C00000"/>
                </a:solidFill>
              </a:rPr>
              <a:t>Управление на местах</a:t>
            </a:r>
          </a:p>
        </p:txBody>
      </p:sp>
      <p:sp>
        <p:nvSpPr>
          <p:cNvPr id="20483" name="Rectangle 3"/>
          <p:cNvSpPr>
            <a:spLocks noGrp="1" noChangeArrowheads="1"/>
          </p:cNvSpPr>
          <p:nvPr>
            <p:ph idx="1"/>
          </p:nvPr>
        </p:nvSpPr>
        <p:spPr>
          <a:xfrm>
            <a:off x="0" y="990600"/>
            <a:ext cx="9144000" cy="5750768"/>
          </a:xfrm>
        </p:spPr>
        <p:txBody>
          <a:bodyPr>
            <a:noAutofit/>
          </a:bodyPr>
          <a:lstStyle/>
          <a:p>
            <a:pPr>
              <a:buNone/>
            </a:pPr>
            <a:r>
              <a:rPr lang="ru-RU" altLang="ru-RU" sz="2400" dirty="0" smtClean="0">
                <a:solidFill>
                  <a:schemeClr val="tx1"/>
                </a:solidFill>
              </a:rPr>
              <a:t>- В </a:t>
            </a:r>
            <a:r>
              <a:rPr lang="ru-RU" altLang="ru-RU" sz="2400" dirty="0">
                <a:solidFill>
                  <a:schemeClr val="tx1"/>
                </a:solidFill>
              </a:rPr>
              <a:t>17 в территория России делилась на </a:t>
            </a:r>
            <a:r>
              <a:rPr lang="ru-RU" altLang="ru-RU" sz="2400" b="1" dirty="0">
                <a:solidFill>
                  <a:schemeClr val="tx1"/>
                </a:solidFill>
              </a:rPr>
              <a:t>уезды, станы и волости</a:t>
            </a:r>
          </a:p>
          <a:p>
            <a:pPr>
              <a:buNone/>
            </a:pPr>
            <a:r>
              <a:rPr lang="ru-RU" altLang="ru-RU" sz="2400" dirty="0" smtClean="0">
                <a:solidFill>
                  <a:schemeClr val="tx1"/>
                </a:solidFill>
              </a:rPr>
              <a:t>- С </a:t>
            </a:r>
            <a:r>
              <a:rPr lang="ru-RU" altLang="ru-RU" sz="2400" dirty="0">
                <a:solidFill>
                  <a:schemeClr val="tx1"/>
                </a:solidFill>
              </a:rPr>
              <a:t>самого начала века во главе уездов и ряда приграничных городов царь назначал воевод </a:t>
            </a:r>
          </a:p>
          <a:p>
            <a:pPr>
              <a:buNone/>
            </a:pPr>
            <a:r>
              <a:rPr lang="ru-RU" altLang="ru-RU" sz="2400" dirty="0" smtClean="0">
                <a:solidFill>
                  <a:schemeClr val="tx1"/>
                </a:solidFill>
              </a:rPr>
              <a:t>- Они </a:t>
            </a:r>
            <a:r>
              <a:rPr lang="ru-RU" altLang="ru-RU" sz="2400" dirty="0">
                <a:solidFill>
                  <a:schemeClr val="tx1"/>
                </a:solidFill>
              </a:rPr>
              <a:t>руководили местными войсковыми отрядами, возглавляли управление, суд, сбор налогов.(срок воеводства – 2-3 года)</a:t>
            </a:r>
          </a:p>
          <a:p>
            <a:pPr>
              <a:buNone/>
            </a:pPr>
            <a:r>
              <a:rPr lang="ru-RU" altLang="ru-RU" sz="2400" dirty="0" smtClean="0">
                <a:solidFill>
                  <a:schemeClr val="tx1"/>
                </a:solidFill>
              </a:rPr>
              <a:t>- Можно </a:t>
            </a:r>
            <a:r>
              <a:rPr lang="ru-RU" altLang="ru-RU" sz="2400" dirty="0">
                <a:solidFill>
                  <a:schemeClr val="tx1"/>
                </a:solidFill>
              </a:rPr>
              <a:t>сказать, что воеводы олицетворили всю власть на местах.</a:t>
            </a:r>
          </a:p>
          <a:p>
            <a:pPr>
              <a:buNone/>
            </a:pPr>
            <a:r>
              <a:rPr lang="ru-RU" altLang="ru-RU" sz="2400" b="1" dirty="0" smtClean="0">
                <a:solidFill>
                  <a:schemeClr val="tx1"/>
                </a:solidFill>
              </a:rPr>
              <a:t>- Органы</a:t>
            </a:r>
            <a:r>
              <a:rPr lang="ru-RU" altLang="ru-RU" sz="2400" b="1" dirty="0">
                <a:solidFill>
                  <a:schemeClr val="tx1"/>
                </a:solidFill>
              </a:rPr>
              <a:t>, избираемые населением (земские и губные избы) утратили значительную часть своих полномочий</a:t>
            </a:r>
          </a:p>
          <a:p>
            <a:pPr>
              <a:buNone/>
            </a:pPr>
            <a:r>
              <a:rPr lang="ru-RU" altLang="ru-RU" sz="2400" dirty="0" smtClean="0">
                <a:solidFill>
                  <a:schemeClr val="tx1"/>
                </a:solidFill>
              </a:rPr>
              <a:t>- Некоторые </a:t>
            </a:r>
            <a:r>
              <a:rPr lang="ru-RU" altLang="ru-RU" sz="2400" dirty="0">
                <a:solidFill>
                  <a:schemeClr val="tx1"/>
                </a:solidFill>
              </a:rPr>
              <a:t>приграничные территории были объединены в разряды. Они были крупнее уездов и создавались главным образом в военных целях. Это был зачаток губерний</a:t>
            </a:r>
          </a:p>
          <a:p>
            <a:endParaRPr lang="ru-RU" altLang="ru-RU" sz="2400" dirty="0"/>
          </a:p>
        </p:txBody>
      </p:sp>
    </p:spTree>
    <p:extLst>
      <p:ext uri="{BB962C8B-B14F-4D97-AF65-F5344CB8AC3E}">
        <p14:creationId xmlns:p14="http://schemas.microsoft.com/office/powerpoint/2010/main" xmlns="" val="1895820023"/>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5656" y="620688"/>
            <a:ext cx="5400600" cy="707886"/>
          </a:xfrm>
          <a:prstGeom prst="rect">
            <a:avLst/>
          </a:prstGeom>
          <a:noFill/>
        </p:spPr>
        <p:txBody>
          <a:bodyPr wrap="square" rtlCol="0">
            <a:spAutoFit/>
          </a:bodyPr>
          <a:lstStyle/>
          <a:p>
            <a:pPr algn="ctr"/>
            <a:r>
              <a:rPr lang="ru-RU" sz="4000" b="1" dirty="0" smtClean="0">
                <a:solidFill>
                  <a:srgbClr val="C00000"/>
                </a:solidFill>
                <a:latin typeface="Times New Roman" pitchFamily="18" charset="0"/>
                <a:cs typeface="Times New Roman" pitchFamily="18" charset="0"/>
              </a:rPr>
              <a:t>Цель урока</a:t>
            </a:r>
            <a:endParaRPr lang="ru-RU" sz="4000" b="1" dirty="0">
              <a:solidFill>
                <a:srgbClr val="C00000"/>
              </a:solidFill>
              <a:latin typeface="Times New Roman" pitchFamily="18" charset="0"/>
              <a:cs typeface="Times New Roman" pitchFamily="18" charset="0"/>
            </a:endParaRPr>
          </a:p>
        </p:txBody>
      </p:sp>
      <p:sp>
        <p:nvSpPr>
          <p:cNvPr id="3" name="TextBox 2"/>
          <p:cNvSpPr txBox="1"/>
          <p:nvPr/>
        </p:nvSpPr>
        <p:spPr>
          <a:xfrm>
            <a:off x="251520" y="1484784"/>
            <a:ext cx="8568952" cy="3477875"/>
          </a:xfrm>
          <a:prstGeom prst="rect">
            <a:avLst/>
          </a:prstGeom>
          <a:noFill/>
        </p:spPr>
        <p:txBody>
          <a:bodyPr wrap="square" rtlCol="0">
            <a:spAutoFit/>
          </a:bodyPr>
          <a:lstStyle/>
          <a:p>
            <a:r>
              <a:rPr lang="ru-RU" sz="4000" b="1" dirty="0">
                <a:latin typeface="Arial" panose="020B0604020202020204" pitchFamily="34" charset="0"/>
                <a:cs typeface="Arial" panose="020B0604020202020204" pitchFamily="34" charset="0"/>
              </a:rPr>
              <a:t>О</a:t>
            </a:r>
            <a:r>
              <a:rPr lang="ru-RU" sz="4000" b="1" dirty="0" smtClean="0">
                <a:latin typeface="Arial" panose="020B0604020202020204" pitchFamily="34" charset="0"/>
                <a:cs typeface="Arial" panose="020B0604020202020204" pitchFamily="34" charset="0"/>
              </a:rPr>
              <a:t>характеризовать </a:t>
            </a:r>
            <a:r>
              <a:rPr lang="ru-RU" sz="4000" b="1" dirty="0">
                <a:latin typeface="Arial" panose="020B0604020202020204" pitchFamily="34" charset="0"/>
                <a:cs typeface="Arial" panose="020B0604020202020204" pitchFamily="34" charset="0"/>
              </a:rPr>
              <a:t>систему </a:t>
            </a:r>
            <a:r>
              <a:rPr lang="ru-RU" sz="4000" b="1" dirty="0" smtClean="0">
                <a:latin typeface="Arial" panose="020B0604020202020204" pitchFamily="34" charset="0"/>
                <a:cs typeface="Arial" panose="020B0604020202020204" pitchFamily="34" charset="0"/>
              </a:rPr>
              <a:t> государственного управления </a:t>
            </a:r>
            <a:r>
              <a:rPr lang="ru-RU" sz="4000" b="1" dirty="0">
                <a:latin typeface="Arial" panose="020B0604020202020204" pitchFamily="34" charset="0"/>
                <a:cs typeface="Arial" panose="020B0604020202020204" pitchFamily="34" charset="0"/>
              </a:rPr>
              <a:t>и самоуправления в России в XVII </a:t>
            </a:r>
            <a:r>
              <a:rPr lang="ru-RU" sz="4000" b="1" dirty="0" smtClean="0">
                <a:latin typeface="Arial" panose="020B0604020202020204" pitchFamily="34" charset="0"/>
                <a:cs typeface="Arial" panose="020B0604020202020204" pitchFamily="34" charset="0"/>
              </a:rPr>
              <a:t>веке при </a:t>
            </a:r>
            <a:r>
              <a:rPr lang="ru-RU" sz="4000" b="1" dirty="0">
                <a:latin typeface="Arial" panose="020B0604020202020204" pitchFamily="34" charset="0"/>
                <a:cs typeface="Arial" panose="020B0604020202020204" pitchFamily="34" charset="0"/>
              </a:rPr>
              <a:t> первых </a:t>
            </a:r>
            <a:r>
              <a:rPr lang="ru-RU" sz="4000" b="1" dirty="0" smtClean="0">
                <a:latin typeface="Arial" panose="020B0604020202020204" pitchFamily="34" charset="0"/>
                <a:cs typeface="Arial" panose="020B0604020202020204" pitchFamily="34" charset="0"/>
              </a:rPr>
              <a:t>царях </a:t>
            </a:r>
            <a:r>
              <a:rPr lang="ru-RU" sz="4000" b="1" dirty="0">
                <a:latin typeface="Arial" panose="020B0604020202020204" pitchFamily="34" charset="0"/>
                <a:cs typeface="Arial" panose="020B0604020202020204" pitchFamily="34" charset="0"/>
              </a:rPr>
              <a:t>из </a:t>
            </a:r>
            <a:r>
              <a:rPr lang="ru-RU" sz="4000" b="1" dirty="0" smtClean="0">
                <a:latin typeface="Arial" panose="020B0604020202020204" pitchFamily="34" charset="0"/>
                <a:cs typeface="Arial" panose="020B0604020202020204" pitchFamily="34" charset="0"/>
              </a:rPr>
              <a:t>династии Романовых</a:t>
            </a:r>
            <a:r>
              <a:rPr lang="ru-RU" sz="2000" dirty="0" smtClean="0">
                <a:latin typeface="Arial" panose="020B0604020202020204" pitchFamily="34" charset="0"/>
                <a:cs typeface="Arial" panose="020B0604020202020204" pitchFamily="34" charset="0"/>
              </a:rPr>
              <a:t>.</a:t>
            </a:r>
            <a:endParaRPr lang="ru-RU" sz="2000" dirty="0">
              <a:latin typeface="Arial" panose="020B0604020202020204" pitchFamily="34" charset="0"/>
              <a:cs typeface="Arial" panose="020B0604020202020204" pitchFamily="34" charset="0"/>
            </a:endParaRPr>
          </a:p>
          <a:p>
            <a:r>
              <a:rPr lang="ru-RU" sz="2000" dirty="0" smtClean="0">
                <a:latin typeface="Arial" panose="020B0604020202020204" pitchFamily="34" charset="0"/>
                <a:cs typeface="Arial" panose="020B0604020202020204" pitchFamily="34" charset="0"/>
              </a:rPr>
              <a:t> </a:t>
            </a:r>
            <a:endParaRPr lang="ru-RU"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28276101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3038590679"/>
              </p:ext>
            </p:extLst>
          </p:nvPr>
        </p:nvGraphicFramePr>
        <p:xfrm>
          <a:off x="539552" y="116632"/>
          <a:ext cx="8229600" cy="5433696"/>
        </p:xfrm>
        <a:graphic>
          <a:graphicData uri="http://schemas.openxmlformats.org/drawingml/2006/table">
            <a:tbl>
              <a:tblPr firstRow="1" firstCol="1" lastRow="1" lastCol="1" bandRow="1" bandCol="1">
                <a:tableStyleId>{69012ECD-51FC-41F1-AA8D-1B2483CD663E}</a:tableStyleId>
              </a:tblPr>
              <a:tblGrid>
                <a:gridCol w="2194011">
                  <a:extLst>
                    <a:ext uri="{9D8B030D-6E8A-4147-A177-3AD203B41FA5}">
                      <a16:colId xmlns="" xmlns:a16="http://schemas.microsoft.com/office/drawing/2014/main" val="20000"/>
                    </a:ext>
                  </a:extLst>
                </a:gridCol>
                <a:gridCol w="2414501">
                  <a:extLst>
                    <a:ext uri="{9D8B030D-6E8A-4147-A177-3AD203B41FA5}">
                      <a16:colId xmlns="" xmlns:a16="http://schemas.microsoft.com/office/drawing/2014/main" val="20001"/>
                    </a:ext>
                  </a:extLst>
                </a:gridCol>
                <a:gridCol w="3621088">
                  <a:extLst>
                    <a:ext uri="{9D8B030D-6E8A-4147-A177-3AD203B41FA5}">
                      <a16:colId xmlns="" xmlns:a16="http://schemas.microsoft.com/office/drawing/2014/main" val="20002"/>
                    </a:ext>
                  </a:extLst>
                </a:gridCol>
              </a:tblGrid>
              <a:tr h="0">
                <a:tc>
                  <a:txBody>
                    <a:bodyPr/>
                    <a:lstStyle/>
                    <a:p>
                      <a:pPr indent="2540" algn="ctr">
                        <a:lnSpc>
                          <a:spcPct val="107000"/>
                        </a:lnSpc>
                        <a:spcAft>
                          <a:spcPts val="0"/>
                        </a:spcAft>
                      </a:pPr>
                      <a:r>
                        <a:rPr lang="ru-RU" sz="2800" dirty="0">
                          <a:effectLst/>
                        </a:rPr>
                        <a:t>Орган центрального управления</a:t>
                      </a:r>
                      <a:endParaRPr lang="ru-RU" sz="2800" dirty="0">
                        <a:solidFill>
                          <a:schemeClr val="tx1"/>
                        </a:solidFill>
                        <a:effectLst/>
                        <a:latin typeface="Times New Roman"/>
                        <a:ea typeface="Times New Roman"/>
                        <a:cs typeface="Times New Roman"/>
                      </a:endParaRPr>
                    </a:p>
                  </a:txBody>
                  <a:tcPr marL="68580" marR="68580" marT="0" marB="0"/>
                </a:tc>
                <a:tc>
                  <a:txBody>
                    <a:bodyPr/>
                    <a:lstStyle/>
                    <a:p>
                      <a:pPr indent="2540" algn="ctr">
                        <a:lnSpc>
                          <a:spcPct val="107000"/>
                        </a:lnSpc>
                        <a:spcAft>
                          <a:spcPts val="0"/>
                        </a:spcAft>
                      </a:pPr>
                      <a:r>
                        <a:rPr lang="ru-RU" sz="2800">
                          <a:effectLst/>
                        </a:rPr>
                        <a:t>Функции</a:t>
                      </a:r>
                      <a:endParaRPr lang="ru-RU" sz="2800">
                        <a:solidFill>
                          <a:schemeClr val="tx1"/>
                        </a:solidFill>
                        <a:effectLst/>
                        <a:latin typeface="Times New Roman"/>
                        <a:ea typeface="Times New Roman"/>
                        <a:cs typeface="Times New Roman"/>
                      </a:endParaRPr>
                    </a:p>
                  </a:txBody>
                  <a:tcPr marL="68580" marR="68580" marT="0" marB="0"/>
                </a:tc>
                <a:tc>
                  <a:txBody>
                    <a:bodyPr/>
                    <a:lstStyle/>
                    <a:p>
                      <a:pPr indent="2540" algn="ctr">
                        <a:lnSpc>
                          <a:spcPct val="107000"/>
                        </a:lnSpc>
                        <a:spcAft>
                          <a:spcPts val="0"/>
                        </a:spcAft>
                        <a:tabLst>
                          <a:tab pos="185420" algn="l"/>
                        </a:tabLst>
                      </a:pPr>
                      <a:r>
                        <a:rPr lang="ru-RU" sz="2800" dirty="0">
                          <a:effectLst/>
                        </a:rPr>
                        <a:t>Изменения</a:t>
                      </a:r>
                      <a:endParaRPr lang="ru-RU" sz="2800" dirty="0">
                        <a:solidFill>
                          <a:schemeClr val="tx1"/>
                        </a:solidFill>
                        <a:effectLst/>
                        <a:latin typeface="Times New Roman"/>
                        <a:ea typeface="Times New Roman"/>
                        <a:cs typeface="Times New Roman"/>
                      </a:endParaRPr>
                    </a:p>
                  </a:txBody>
                  <a:tcPr marL="68580" marR="68580" marT="0" marB="0"/>
                </a:tc>
                <a:extLst>
                  <a:ext uri="{0D108BD9-81ED-4DB2-BD59-A6C34878D82A}">
                    <a16:rowId xmlns="" xmlns:a16="http://schemas.microsoft.com/office/drawing/2014/main" val="10000"/>
                  </a:ext>
                </a:extLst>
              </a:tr>
              <a:tr h="716280">
                <a:tc>
                  <a:txBody>
                    <a:bodyPr/>
                    <a:lstStyle/>
                    <a:p>
                      <a:pPr indent="2540">
                        <a:lnSpc>
                          <a:spcPct val="107000"/>
                        </a:lnSpc>
                        <a:spcAft>
                          <a:spcPts val="0"/>
                        </a:spcAft>
                      </a:pPr>
                      <a:r>
                        <a:rPr lang="ru-RU" sz="2800" dirty="0">
                          <a:effectLst/>
                        </a:rPr>
                        <a:t>Приказы </a:t>
                      </a:r>
                      <a:endParaRPr lang="ru-RU" sz="2800" dirty="0">
                        <a:solidFill>
                          <a:schemeClr val="tx1"/>
                        </a:solidFill>
                        <a:effectLst/>
                        <a:latin typeface="Times New Roman"/>
                        <a:ea typeface="Times New Roman"/>
                        <a:cs typeface="Times New Roman"/>
                      </a:endParaRPr>
                    </a:p>
                  </a:txBody>
                  <a:tcPr marL="68580" marR="68580" marT="0" marB="0"/>
                </a:tc>
                <a:tc>
                  <a:txBody>
                    <a:bodyPr/>
                    <a:lstStyle/>
                    <a:p>
                      <a:pPr indent="2540">
                        <a:lnSpc>
                          <a:spcPct val="107000"/>
                        </a:lnSpc>
                        <a:spcAft>
                          <a:spcPts val="0"/>
                        </a:spcAft>
                      </a:pPr>
                      <a:r>
                        <a:rPr lang="ru-RU" sz="2800" dirty="0">
                          <a:effectLst/>
                        </a:rPr>
                        <a:t>Совещательные при царе</a:t>
                      </a:r>
                      <a:endParaRPr lang="ru-RU" sz="2800" dirty="0">
                        <a:solidFill>
                          <a:schemeClr val="tx1"/>
                        </a:solidFill>
                        <a:effectLst/>
                        <a:latin typeface="Times New Roman"/>
                        <a:ea typeface="Times New Roman"/>
                        <a:cs typeface="Times New Roman"/>
                      </a:endParaRPr>
                    </a:p>
                  </a:txBody>
                  <a:tcPr marL="68580" marR="68580" marT="0" marB="0"/>
                </a:tc>
                <a:tc>
                  <a:txBody>
                    <a:bodyPr/>
                    <a:lstStyle/>
                    <a:p>
                      <a:pPr marL="342900" lvl="0" indent="-342900">
                        <a:lnSpc>
                          <a:spcPct val="107000"/>
                        </a:lnSpc>
                        <a:spcAft>
                          <a:spcPts val="0"/>
                        </a:spcAft>
                        <a:buFont typeface="+mj-lt"/>
                        <a:buAutoNum type="arabicPeriod"/>
                        <a:tabLst>
                          <a:tab pos="185420" algn="l"/>
                        </a:tabLst>
                      </a:pPr>
                      <a:r>
                        <a:rPr lang="ru-RU" sz="2800" dirty="0">
                          <a:effectLst/>
                        </a:rPr>
                        <a:t>Более </a:t>
                      </a:r>
                      <a:r>
                        <a:rPr lang="ru-RU" sz="2800" dirty="0" smtClean="0">
                          <a:effectLst/>
                        </a:rPr>
                        <a:t>80</a:t>
                      </a:r>
                      <a:endParaRPr lang="ru-RU" sz="2800" dirty="0">
                        <a:effectLst/>
                      </a:endParaRPr>
                    </a:p>
                    <a:p>
                      <a:pPr marL="342900" lvl="0" indent="-342900">
                        <a:lnSpc>
                          <a:spcPct val="107000"/>
                        </a:lnSpc>
                        <a:spcAft>
                          <a:spcPts val="0"/>
                        </a:spcAft>
                        <a:buFont typeface="+mj-lt"/>
                        <a:buAutoNum type="arabicPeriod"/>
                        <a:tabLst>
                          <a:tab pos="185420" algn="l"/>
                        </a:tabLst>
                      </a:pPr>
                      <a:r>
                        <a:rPr lang="ru-RU" sz="2800" dirty="0">
                          <a:effectLst/>
                        </a:rPr>
                        <a:t>Разные приказы ведали решением одних и тех же или близких по характеру задач</a:t>
                      </a:r>
                    </a:p>
                    <a:p>
                      <a:pPr marL="342900" lvl="0" indent="-342900">
                        <a:lnSpc>
                          <a:spcPct val="107000"/>
                        </a:lnSpc>
                        <a:spcAft>
                          <a:spcPts val="0"/>
                        </a:spcAft>
                        <a:buFont typeface="+mj-lt"/>
                        <a:buAutoNum type="arabicPeriod"/>
                        <a:tabLst>
                          <a:tab pos="185420" algn="l"/>
                        </a:tabLst>
                      </a:pPr>
                      <a:r>
                        <a:rPr lang="ru-RU" sz="2800" dirty="0">
                          <a:effectLst/>
                        </a:rPr>
                        <a:t>Создание приказа тайных дел</a:t>
                      </a:r>
                      <a:endParaRPr lang="ru-RU" sz="2800" dirty="0">
                        <a:solidFill>
                          <a:schemeClr val="tx1"/>
                        </a:solidFill>
                        <a:effectLst/>
                        <a:latin typeface="Times New Roman"/>
                        <a:ea typeface="Times New Roman"/>
                        <a:cs typeface="Times New Roman"/>
                      </a:endParaRPr>
                    </a:p>
                  </a:txBody>
                  <a:tcPr marL="68580" marR="68580" marT="0" marB="0"/>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xmlns="" val="278706747"/>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3262185923"/>
              </p:ext>
            </p:extLst>
          </p:nvPr>
        </p:nvGraphicFramePr>
        <p:xfrm>
          <a:off x="539552" y="116632"/>
          <a:ext cx="8229600" cy="5433696"/>
        </p:xfrm>
        <a:graphic>
          <a:graphicData uri="http://schemas.openxmlformats.org/drawingml/2006/table">
            <a:tbl>
              <a:tblPr firstRow="1" firstCol="1" lastRow="1" lastCol="1" bandRow="1" bandCol="1">
                <a:tableStyleId>{69012ECD-51FC-41F1-AA8D-1B2483CD663E}</a:tableStyleId>
              </a:tblPr>
              <a:tblGrid>
                <a:gridCol w="2194011">
                  <a:extLst>
                    <a:ext uri="{9D8B030D-6E8A-4147-A177-3AD203B41FA5}">
                      <a16:colId xmlns="" xmlns:a16="http://schemas.microsoft.com/office/drawing/2014/main" val="20000"/>
                    </a:ext>
                  </a:extLst>
                </a:gridCol>
                <a:gridCol w="2414501">
                  <a:extLst>
                    <a:ext uri="{9D8B030D-6E8A-4147-A177-3AD203B41FA5}">
                      <a16:colId xmlns="" xmlns:a16="http://schemas.microsoft.com/office/drawing/2014/main" val="20001"/>
                    </a:ext>
                  </a:extLst>
                </a:gridCol>
                <a:gridCol w="3621088">
                  <a:extLst>
                    <a:ext uri="{9D8B030D-6E8A-4147-A177-3AD203B41FA5}">
                      <a16:colId xmlns="" xmlns:a16="http://schemas.microsoft.com/office/drawing/2014/main" val="20002"/>
                    </a:ext>
                  </a:extLst>
                </a:gridCol>
              </a:tblGrid>
              <a:tr h="0">
                <a:tc>
                  <a:txBody>
                    <a:bodyPr/>
                    <a:lstStyle/>
                    <a:p>
                      <a:pPr indent="2540" algn="ctr">
                        <a:lnSpc>
                          <a:spcPct val="107000"/>
                        </a:lnSpc>
                        <a:spcAft>
                          <a:spcPts val="0"/>
                        </a:spcAft>
                      </a:pPr>
                      <a:r>
                        <a:rPr lang="ru-RU" sz="2800" dirty="0">
                          <a:effectLst/>
                        </a:rPr>
                        <a:t>Орган центрального управления</a:t>
                      </a:r>
                      <a:endParaRPr lang="ru-RU" sz="2800" dirty="0">
                        <a:solidFill>
                          <a:schemeClr val="tx1"/>
                        </a:solidFill>
                        <a:effectLst/>
                        <a:latin typeface="Times New Roman"/>
                        <a:ea typeface="Times New Roman"/>
                        <a:cs typeface="Times New Roman"/>
                      </a:endParaRPr>
                    </a:p>
                  </a:txBody>
                  <a:tcPr marL="68580" marR="68580" marT="0" marB="0"/>
                </a:tc>
                <a:tc>
                  <a:txBody>
                    <a:bodyPr/>
                    <a:lstStyle/>
                    <a:p>
                      <a:pPr indent="2540" algn="ctr">
                        <a:lnSpc>
                          <a:spcPct val="107000"/>
                        </a:lnSpc>
                        <a:spcAft>
                          <a:spcPts val="0"/>
                        </a:spcAft>
                      </a:pPr>
                      <a:r>
                        <a:rPr lang="ru-RU" sz="2800">
                          <a:effectLst/>
                        </a:rPr>
                        <a:t>Функции</a:t>
                      </a:r>
                      <a:endParaRPr lang="ru-RU" sz="2800">
                        <a:solidFill>
                          <a:schemeClr val="tx1"/>
                        </a:solidFill>
                        <a:effectLst/>
                        <a:latin typeface="Times New Roman"/>
                        <a:ea typeface="Times New Roman"/>
                        <a:cs typeface="Times New Roman"/>
                      </a:endParaRPr>
                    </a:p>
                  </a:txBody>
                  <a:tcPr marL="68580" marR="68580" marT="0" marB="0"/>
                </a:tc>
                <a:tc>
                  <a:txBody>
                    <a:bodyPr/>
                    <a:lstStyle/>
                    <a:p>
                      <a:pPr indent="2540" algn="ctr">
                        <a:lnSpc>
                          <a:spcPct val="107000"/>
                        </a:lnSpc>
                        <a:spcAft>
                          <a:spcPts val="0"/>
                        </a:spcAft>
                        <a:tabLst>
                          <a:tab pos="185420" algn="l"/>
                        </a:tabLst>
                      </a:pPr>
                      <a:r>
                        <a:rPr lang="ru-RU" sz="2800" dirty="0">
                          <a:effectLst/>
                        </a:rPr>
                        <a:t>Изменения</a:t>
                      </a:r>
                      <a:endParaRPr lang="ru-RU" sz="2800" dirty="0">
                        <a:solidFill>
                          <a:schemeClr val="tx1"/>
                        </a:solidFill>
                        <a:effectLst/>
                        <a:latin typeface="Times New Roman"/>
                        <a:ea typeface="Times New Roman"/>
                        <a:cs typeface="Times New Roman"/>
                      </a:endParaRPr>
                    </a:p>
                  </a:txBody>
                  <a:tcPr marL="68580" marR="68580" marT="0" marB="0"/>
                </a:tc>
                <a:extLst>
                  <a:ext uri="{0D108BD9-81ED-4DB2-BD59-A6C34878D82A}">
                    <a16:rowId xmlns="" xmlns:a16="http://schemas.microsoft.com/office/drawing/2014/main" val="10000"/>
                  </a:ext>
                </a:extLst>
              </a:tr>
              <a:tr h="716280">
                <a:tc>
                  <a:txBody>
                    <a:bodyPr/>
                    <a:lstStyle/>
                    <a:p>
                      <a:pPr indent="2540">
                        <a:lnSpc>
                          <a:spcPct val="107000"/>
                        </a:lnSpc>
                        <a:spcAft>
                          <a:spcPts val="0"/>
                        </a:spcAft>
                      </a:pPr>
                      <a:r>
                        <a:rPr lang="ru-RU" sz="2800" dirty="0">
                          <a:effectLst/>
                        </a:rPr>
                        <a:t>Приказы </a:t>
                      </a:r>
                      <a:endParaRPr lang="ru-RU" sz="2800" dirty="0">
                        <a:solidFill>
                          <a:schemeClr val="tx1"/>
                        </a:solidFill>
                        <a:effectLst/>
                        <a:latin typeface="Times New Roman"/>
                        <a:ea typeface="Times New Roman"/>
                        <a:cs typeface="Times New Roman"/>
                      </a:endParaRPr>
                    </a:p>
                  </a:txBody>
                  <a:tcPr marL="68580" marR="68580" marT="0" marB="0"/>
                </a:tc>
                <a:tc>
                  <a:txBody>
                    <a:bodyPr/>
                    <a:lstStyle/>
                    <a:p>
                      <a:pPr indent="2540">
                        <a:lnSpc>
                          <a:spcPct val="107000"/>
                        </a:lnSpc>
                        <a:spcAft>
                          <a:spcPts val="0"/>
                        </a:spcAft>
                      </a:pPr>
                      <a:r>
                        <a:rPr lang="ru-RU" sz="2800" dirty="0">
                          <a:effectLst/>
                        </a:rPr>
                        <a:t>Совещательные при царе</a:t>
                      </a:r>
                      <a:endParaRPr lang="ru-RU" sz="2800" dirty="0">
                        <a:solidFill>
                          <a:schemeClr val="tx1"/>
                        </a:solidFill>
                        <a:effectLst/>
                        <a:latin typeface="Times New Roman"/>
                        <a:ea typeface="Times New Roman"/>
                        <a:cs typeface="Times New Roman"/>
                      </a:endParaRPr>
                    </a:p>
                  </a:txBody>
                  <a:tcPr marL="68580" marR="68580" marT="0" marB="0"/>
                </a:tc>
                <a:tc>
                  <a:txBody>
                    <a:bodyPr/>
                    <a:lstStyle/>
                    <a:p>
                      <a:pPr marL="342900" lvl="0" indent="-342900">
                        <a:lnSpc>
                          <a:spcPct val="107000"/>
                        </a:lnSpc>
                        <a:spcAft>
                          <a:spcPts val="0"/>
                        </a:spcAft>
                        <a:buFont typeface="+mj-lt"/>
                        <a:buAutoNum type="arabicPeriod"/>
                        <a:tabLst>
                          <a:tab pos="185420" algn="l"/>
                        </a:tabLst>
                      </a:pPr>
                      <a:r>
                        <a:rPr lang="ru-RU" sz="2800" dirty="0">
                          <a:effectLst/>
                        </a:rPr>
                        <a:t>Более </a:t>
                      </a:r>
                      <a:r>
                        <a:rPr lang="ru-RU" sz="2800" dirty="0" smtClean="0">
                          <a:effectLst/>
                        </a:rPr>
                        <a:t>80</a:t>
                      </a:r>
                      <a:endParaRPr lang="ru-RU" sz="2800" dirty="0">
                        <a:effectLst/>
                      </a:endParaRPr>
                    </a:p>
                    <a:p>
                      <a:pPr marL="342900" lvl="0" indent="-342900">
                        <a:lnSpc>
                          <a:spcPct val="107000"/>
                        </a:lnSpc>
                        <a:spcAft>
                          <a:spcPts val="0"/>
                        </a:spcAft>
                        <a:buFont typeface="+mj-lt"/>
                        <a:buAutoNum type="arabicPeriod"/>
                        <a:tabLst>
                          <a:tab pos="185420" algn="l"/>
                        </a:tabLst>
                      </a:pPr>
                      <a:r>
                        <a:rPr lang="ru-RU" sz="2800" dirty="0">
                          <a:effectLst/>
                        </a:rPr>
                        <a:t>Разные приказы ведали решением одних и тех же или близких по характеру задач</a:t>
                      </a:r>
                    </a:p>
                    <a:p>
                      <a:pPr marL="342900" lvl="0" indent="-342900">
                        <a:lnSpc>
                          <a:spcPct val="107000"/>
                        </a:lnSpc>
                        <a:spcAft>
                          <a:spcPts val="0"/>
                        </a:spcAft>
                        <a:buFont typeface="+mj-lt"/>
                        <a:buAutoNum type="arabicPeriod"/>
                        <a:tabLst>
                          <a:tab pos="185420" algn="l"/>
                        </a:tabLst>
                      </a:pPr>
                      <a:r>
                        <a:rPr lang="ru-RU" sz="2800" dirty="0">
                          <a:effectLst/>
                        </a:rPr>
                        <a:t>Создание приказа тайных дел</a:t>
                      </a:r>
                      <a:endParaRPr lang="ru-RU" sz="2800" dirty="0">
                        <a:solidFill>
                          <a:schemeClr val="tx1"/>
                        </a:solidFill>
                        <a:effectLst/>
                        <a:latin typeface="Times New Roman"/>
                        <a:ea typeface="Times New Roman"/>
                        <a:cs typeface="Times New Roman"/>
                      </a:endParaRPr>
                    </a:p>
                  </a:txBody>
                  <a:tcPr marL="68580" marR="68580" marT="0" marB="0"/>
                </a:tc>
                <a:extLst>
                  <a:ext uri="{0D108BD9-81ED-4DB2-BD59-A6C34878D82A}">
                    <a16:rowId xmlns="" xmlns:a16="http://schemas.microsoft.com/office/drawing/2014/main" val="10001"/>
                  </a:ext>
                </a:extLst>
              </a:tr>
            </a:tbl>
          </a:graphicData>
        </a:graphic>
      </p:graphicFrame>
      <p:sp>
        <p:nvSpPr>
          <p:cNvPr id="5" name="Прямоугольник 4"/>
          <p:cNvSpPr/>
          <p:nvPr/>
        </p:nvSpPr>
        <p:spPr>
          <a:xfrm>
            <a:off x="429785" y="2735529"/>
            <a:ext cx="8352928" cy="3384376"/>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3600" b="1" i="1" u="none" strike="noStrike" kern="1200" cap="none" spc="0" normalizeH="0" baseline="0" noProof="0" dirty="0" smtClean="0">
                <a:ln>
                  <a:noFill/>
                </a:ln>
                <a:solidFill>
                  <a:prstClr val="black"/>
                </a:solidFill>
                <a:effectLst/>
                <a:uLnTx/>
                <a:uFillTx/>
                <a:latin typeface="Calibri"/>
                <a:ea typeface="+mn-ea"/>
                <a:cs typeface="+mn-cs"/>
              </a:rPr>
              <a:t>Вывод:</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3600" b="0" i="1" u="none" strike="noStrike" kern="1200" cap="none" spc="0" normalizeH="0" baseline="0" noProof="0" dirty="0">
                <a:ln>
                  <a:noFill/>
                </a:ln>
                <a:solidFill>
                  <a:prstClr val="black"/>
                </a:solidFill>
                <a:effectLst/>
                <a:uLnTx/>
                <a:uFillTx/>
                <a:latin typeface="Calibri"/>
                <a:ea typeface="+mn-ea"/>
                <a:cs typeface="+mn-cs"/>
              </a:rPr>
              <a:t>У</a:t>
            </a:r>
            <a:r>
              <a:rPr kumimoji="0" lang="ru-RU" sz="3600" b="0" i="1" u="none" strike="noStrike" kern="1200" cap="none" spc="0" normalizeH="0" baseline="0" noProof="0" dirty="0" smtClean="0">
                <a:ln>
                  <a:noFill/>
                </a:ln>
                <a:solidFill>
                  <a:prstClr val="black"/>
                </a:solidFill>
                <a:effectLst/>
                <a:uLnTx/>
                <a:uFillTx/>
                <a:latin typeface="Calibri"/>
                <a:ea typeface="+mn-ea"/>
                <a:cs typeface="+mn-cs"/>
              </a:rPr>
              <a:t>силении </a:t>
            </a:r>
            <a:r>
              <a:rPr kumimoji="0" lang="ru-RU" sz="3600" b="0" i="1" u="none" strike="noStrike" kern="1200" cap="none" spc="0" normalizeH="0" baseline="0" noProof="0" dirty="0">
                <a:ln>
                  <a:noFill/>
                </a:ln>
                <a:solidFill>
                  <a:prstClr val="black"/>
                </a:solidFill>
                <a:effectLst/>
                <a:uLnTx/>
                <a:uFillTx/>
                <a:latin typeface="Calibri"/>
                <a:ea typeface="+mn-ea"/>
                <a:cs typeface="+mn-cs"/>
              </a:rPr>
              <a:t>власти царя. Он держит под контролем деятельность всех </a:t>
            </a:r>
            <a:r>
              <a:rPr kumimoji="0" lang="ru-RU" sz="3600" b="0" i="1" u="none" strike="noStrike" kern="1200" cap="none" spc="0" normalizeH="0" baseline="0" noProof="0" dirty="0" smtClean="0">
                <a:ln>
                  <a:noFill/>
                </a:ln>
                <a:solidFill>
                  <a:prstClr val="black"/>
                </a:solidFill>
                <a:effectLst/>
                <a:uLnTx/>
                <a:uFillTx/>
                <a:latin typeface="Calibri"/>
                <a:ea typeface="+mn-ea"/>
                <a:cs typeface="+mn-cs"/>
              </a:rPr>
              <a:t>органов.</a:t>
            </a:r>
            <a:endParaRPr kumimoji="0" lang="ru-RU" sz="3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3006945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9552" y="1772816"/>
            <a:ext cx="8604448" cy="39703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800" b="1" i="0" u="none" strike="noStrike" kern="1200" cap="none" spc="0" normalizeH="0" baseline="0" noProof="0" dirty="0" smtClean="0">
                <a:ln>
                  <a:noFill/>
                </a:ln>
                <a:solidFill>
                  <a:prstClr val="black"/>
                </a:solidFill>
                <a:effectLst/>
                <a:uLnTx/>
                <a:uFillTx/>
                <a:latin typeface="Calibri"/>
                <a:ea typeface="+mn-ea"/>
                <a:cs typeface="+mn-cs"/>
              </a:rPr>
              <a:t>Политическое </a:t>
            </a:r>
            <a:r>
              <a:rPr kumimoji="0" lang="ru-RU" sz="2800" b="1" i="0" u="none" strike="noStrike" kern="1200" cap="none" spc="0" normalizeH="0" baseline="0" noProof="0" dirty="0">
                <a:ln>
                  <a:noFill/>
                </a:ln>
                <a:solidFill>
                  <a:prstClr val="black"/>
                </a:solidFill>
                <a:effectLst/>
                <a:uLnTx/>
                <a:uFillTx/>
                <a:latin typeface="Calibri"/>
                <a:ea typeface="+mn-ea"/>
                <a:cs typeface="+mn-cs"/>
              </a:rPr>
              <a:t>управление осуществлял царь, опиравшийся на Боярскую думу, которая была реорганизована в «ближнюю» думу – орган управления, состоящий из доверенных лиц царя. </a:t>
            </a:r>
            <a:endParaRPr kumimoji="0" lang="ru-RU" sz="28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2800" b="1" dirty="0">
              <a:solidFill>
                <a:prstClr val="black"/>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800" b="1" i="0" u="none" strike="noStrike" kern="1200" cap="none" spc="0" normalizeH="0" baseline="0" noProof="0" dirty="0" smtClean="0">
                <a:ln>
                  <a:noFill/>
                </a:ln>
                <a:solidFill>
                  <a:prstClr val="black"/>
                </a:solidFill>
                <a:effectLst/>
                <a:uLnTx/>
                <a:uFillTx/>
                <a:latin typeface="Calibri"/>
                <a:ea typeface="+mn-ea"/>
                <a:cs typeface="+mn-cs"/>
              </a:rPr>
              <a:t>Земские </a:t>
            </a:r>
            <a:r>
              <a:rPr kumimoji="0" lang="ru-RU" sz="2800" b="1" i="0" u="none" strike="noStrike" kern="1200" cap="none" spc="0" normalizeH="0" baseline="0" noProof="0" dirty="0">
                <a:ln>
                  <a:noFill/>
                </a:ln>
                <a:solidFill>
                  <a:prstClr val="black"/>
                </a:solidFill>
                <a:effectLst/>
                <a:uLnTx/>
                <a:uFillTx/>
                <a:latin typeface="Calibri"/>
                <a:ea typeface="+mn-ea"/>
                <a:cs typeface="+mn-cs"/>
              </a:rPr>
              <a:t>соборы уходят в прошлое. </a:t>
            </a:r>
            <a:endParaRPr kumimoji="0" lang="ru-RU" sz="28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2800" b="1" dirty="0">
              <a:solidFill>
                <a:prstClr val="black"/>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800" b="1" i="0" u="none" strike="noStrike" kern="1200" cap="none" spc="0" normalizeH="0" baseline="0" noProof="0" dirty="0" smtClean="0">
                <a:ln>
                  <a:noFill/>
                </a:ln>
                <a:solidFill>
                  <a:prstClr val="black"/>
                </a:solidFill>
                <a:effectLst/>
                <a:uLnTx/>
                <a:uFillTx/>
                <a:latin typeface="Calibri"/>
                <a:ea typeface="+mn-ea"/>
                <a:cs typeface="+mn-cs"/>
              </a:rPr>
              <a:t>За деятельностью </a:t>
            </a:r>
            <a:r>
              <a:rPr kumimoji="0" lang="ru-RU" sz="2800" b="1" i="0" u="none" strike="noStrike" kern="1200" cap="none" spc="0" normalizeH="0" baseline="0" noProof="0" dirty="0">
                <a:ln>
                  <a:noFill/>
                </a:ln>
                <a:solidFill>
                  <a:prstClr val="black"/>
                </a:solidFill>
                <a:effectLst/>
                <a:uLnTx/>
                <a:uFillTx/>
                <a:latin typeface="Calibri"/>
                <a:ea typeface="+mn-ea"/>
                <a:cs typeface="+mn-cs"/>
              </a:rPr>
              <a:t>приказов и других органов власти следит Приказ тайных дел, подконтрольный </a:t>
            </a:r>
            <a:r>
              <a:rPr kumimoji="0" lang="ru-RU" sz="2800" b="1" i="0" u="none" strike="noStrike" kern="1200" cap="none" spc="0" normalizeH="0" baseline="0" noProof="0" dirty="0" smtClean="0">
                <a:ln>
                  <a:noFill/>
                </a:ln>
                <a:solidFill>
                  <a:prstClr val="black"/>
                </a:solidFill>
                <a:effectLst/>
                <a:uLnTx/>
                <a:uFillTx/>
                <a:latin typeface="Calibri"/>
                <a:ea typeface="+mn-ea"/>
                <a:cs typeface="+mn-cs"/>
              </a:rPr>
              <a:t>царю</a:t>
            </a:r>
            <a:endParaRPr kumimoji="0" lang="ru-RU" sz="2800" b="1" i="0" u="none" strike="noStrike" kern="1200" cap="none" spc="0" normalizeH="0" baseline="0" noProof="0" dirty="0">
              <a:ln>
                <a:noFill/>
              </a:ln>
              <a:solidFill>
                <a:prstClr val="black"/>
              </a:solidFill>
              <a:effectLst/>
              <a:uLnTx/>
              <a:uFillTx/>
              <a:latin typeface="Calibri"/>
              <a:ea typeface="+mn-ea"/>
              <a:cs typeface="+mn-cs"/>
            </a:endParaRPr>
          </a:p>
        </p:txBody>
      </p:sp>
      <p:sp>
        <p:nvSpPr>
          <p:cNvPr id="2" name="Прямоугольник 1"/>
          <p:cNvSpPr/>
          <p:nvPr/>
        </p:nvSpPr>
        <p:spPr>
          <a:xfrm>
            <a:off x="3275856" y="404664"/>
            <a:ext cx="2560462" cy="830997"/>
          </a:xfrm>
          <a:prstGeom prst="rect">
            <a:avLst/>
          </a:prstGeom>
        </p:spPr>
        <p:txBody>
          <a:bodyPr wrap="square">
            <a:spAutoFit/>
          </a:bodyPr>
          <a:lstStyle/>
          <a:p>
            <a:pPr lvl="0" algn="ctr">
              <a:defRPr/>
            </a:pPr>
            <a:r>
              <a:rPr lang="ru-RU" sz="4800" b="1" i="1" dirty="0">
                <a:solidFill>
                  <a:srgbClr val="C00000"/>
                </a:solidFill>
              </a:rPr>
              <a:t>Вывод</a:t>
            </a:r>
            <a:endParaRPr lang="ru-RU" sz="4800" b="1" dirty="0">
              <a:solidFill>
                <a:srgbClr val="C00000"/>
              </a:solidFill>
            </a:endParaRPr>
          </a:p>
        </p:txBody>
      </p:sp>
    </p:spTree>
    <p:extLst>
      <p:ext uri="{BB962C8B-B14F-4D97-AF65-F5344CB8AC3E}">
        <p14:creationId xmlns:p14="http://schemas.microsoft.com/office/powerpoint/2010/main" xmlns="" val="4867140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89756" y="1268760"/>
            <a:ext cx="8964488" cy="5181600"/>
          </a:xfrm>
        </p:spPr>
        <p:txBody>
          <a:bodyPr/>
          <a:lstStyle/>
          <a:p>
            <a:pPr>
              <a:buFont typeface="Wingdings" pitchFamily="2" charset="2"/>
              <a:buChar char="q"/>
            </a:pPr>
            <a:r>
              <a:rPr lang="ru-RU" altLang="ru-RU" sz="2400" b="1" dirty="0">
                <a:solidFill>
                  <a:schemeClr val="tx1"/>
                </a:solidFill>
              </a:rPr>
              <a:t>Старое поместное войско</a:t>
            </a:r>
            <a:r>
              <a:rPr lang="ru-RU" altLang="ru-RU" sz="2400" dirty="0">
                <a:solidFill>
                  <a:schemeClr val="tx1"/>
                </a:solidFill>
              </a:rPr>
              <a:t> из служилых людей – дворян – постепенно теряло свое значение</a:t>
            </a:r>
          </a:p>
          <a:p>
            <a:pPr>
              <a:buFont typeface="Wingdings" pitchFamily="2" charset="2"/>
              <a:buChar char="q"/>
            </a:pPr>
            <a:r>
              <a:rPr lang="ru-RU" altLang="ru-RU" sz="2400" b="1" dirty="0">
                <a:solidFill>
                  <a:schemeClr val="tx1"/>
                </a:solidFill>
              </a:rPr>
              <a:t>Важную роль играли стрелецкие полки</a:t>
            </a:r>
            <a:r>
              <a:rPr lang="ru-RU" altLang="ru-RU" sz="2400" dirty="0">
                <a:solidFill>
                  <a:schemeClr val="tx1"/>
                </a:solidFill>
              </a:rPr>
              <a:t> – постоянное войско, набиравшееся большей частью из посадских людей (горожан).</a:t>
            </a:r>
          </a:p>
          <a:p>
            <a:pPr>
              <a:buFont typeface="Wingdings" pitchFamily="2" charset="2"/>
              <a:buChar char="q"/>
            </a:pPr>
            <a:r>
              <a:rPr lang="ru-RU" altLang="ru-RU" sz="2400" dirty="0">
                <a:solidFill>
                  <a:schemeClr val="tx1"/>
                </a:solidFill>
              </a:rPr>
              <a:t>Стрельцы получали из царской казны денежное жалование, однако в свободное от военных дел время занимались различными промыслами, торговлей</a:t>
            </a:r>
          </a:p>
          <a:p>
            <a:pPr>
              <a:buFont typeface="Wingdings" pitchFamily="2" charset="2"/>
              <a:buChar char="q"/>
            </a:pPr>
            <a:r>
              <a:rPr lang="ru-RU" altLang="ru-RU" sz="2400" b="1" dirty="0">
                <a:solidFill>
                  <a:schemeClr val="tx1"/>
                </a:solidFill>
              </a:rPr>
              <a:t>Появились полки «нового строя»,</a:t>
            </a:r>
            <a:r>
              <a:rPr lang="ru-RU" altLang="ru-RU" sz="2400" dirty="0">
                <a:solidFill>
                  <a:schemeClr val="tx1"/>
                </a:solidFill>
              </a:rPr>
              <a:t> набранные из русских людей: солдатские (пешие) и рейтарские (конные) и драгунские (смешанные)  </a:t>
            </a:r>
            <a:r>
              <a:rPr lang="ru-RU" altLang="ru-RU" sz="2400" dirty="0" err="1">
                <a:solidFill>
                  <a:schemeClr val="tx1"/>
                </a:solidFill>
              </a:rPr>
              <a:t>полки.Служба</a:t>
            </a:r>
            <a:r>
              <a:rPr lang="ru-RU" altLang="ru-RU" sz="2400" dirty="0">
                <a:solidFill>
                  <a:schemeClr val="tx1"/>
                </a:solidFill>
              </a:rPr>
              <a:t> в них была пожизненной.</a:t>
            </a:r>
          </a:p>
        </p:txBody>
      </p:sp>
      <p:sp>
        <p:nvSpPr>
          <p:cNvPr id="2" name="Прямоугольник 1"/>
          <p:cNvSpPr/>
          <p:nvPr/>
        </p:nvSpPr>
        <p:spPr>
          <a:xfrm>
            <a:off x="1142215" y="188640"/>
            <a:ext cx="6859570" cy="646331"/>
          </a:xfrm>
          <a:prstGeom prst="rect">
            <a:avLst/>
          </a:prstGeom>
        </p:spPr>
        <p:txBody>
          <a:bodyPr wrap="none">
            <a:spAutoFit/>
          </a:bodyPr>
          <a:lstStyle/>
          <a:p>
            <a:r>
              <a:rPr lang="ru-RU" altLang="ru-RU" sz="3600" b="1" dirty="0">
                <a:solidFill>
                  <a:srgbClr val="C00000"/>
                </a:solidFill>
              </a:rPr>
              <a:t>Начало реорганизации армии</a:t>
            </a:r>
          </a:p>
        </p:txBody>
      </p:sp>
    </p:spTree>
    <p:extLst>
      <p:ext uri="{BB962C8B-B14F-4D97-AF65-F5344CB8AC3E}">
        <p14:creationId xmlns:p14="http://schemas.microsoft.com/office/powerpoint/2010/main" xmlns="" val="289554970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3808" y="0"/>
            <a:ext cx="3284074" cy="523220"/>
          </a:xfrm>
          <a:prstGeom prst="rect">
            <a:avLst/>
          </a:prstGeom>
          <a:noFill/>
        </p:spPr>
        <p:txBody>
          <a:bodyPr wrap="square" rtlCol="0">
            <a:spAutoFit/>
          </a:bodyPr>
          <a:lstStyle/>
          <a:p>
            <a:pPr algn="ctr"/>
            <a:r>
              <a:rPr lang="ru-RU" sz="2800" b="1" dirty="0">
                <a:solidFill>
                  <a:srgbClr val="C00000"/>
                </a:solidFill>
                <a:latin typeface="+mj-lt"/>
                <a:cs typeface="Times New Roman" pitchFamily="18" charset="0"/>
              </a:rPr>
              <a:t>Реформа</a:t>
            </a:r>
            <a:r>
              <a:rPr lang="ru-RU" sz="2800" b="1" dirty="0">
                <a:solidFill>
                  <a:srgbClr val="C00000"/>
                </a:solidFill>
                <a:latin typeface="Times New Roman" pitchFamily="18" charset="0"/>
                <a:cs typeface="Times New Roman" pitchFamily="18" charset="0"/>
              </a:rPr>
              <a:t> </a:t>
            </a:r>
            <a:r>
              <a:rPr lang="ru-RU" sz="2800" b="1" dirty="0" smtClean="0">
                <a:solidFill>
                  <a:srgbClr val="C00000"/>
                </a:solidFill>
                <a:latin typeface="+mj-lt"/>
                <a:cs typeface="Times New Roman" pitchFamily="18" charset="0"/>
              </a:rPr>
              <a:t>армии</a:t>
            </a:r>
            <a:endParaRPr lang="ru-RU" sz="2800" b="1" dirty="0">
              <a:solidFill>
                <a:srgbClr val="C00000"/>
              </a:solidFill>
              <a:latin typeface="+mj-lt"/>
              <a:cs typeface="Times New Roman"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5798" y="989439"/>
            <a:ext cx="3117745" cy="4988392"/>
          </a:xfrm>
          <a:prstGeom prst="rect">
            <a:avLst/>
          </a:prstGeom>
          <a:no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chemeClr val="accent1"/>
                </a:solidFill>
              </a14:hiddenFill>
            </a:ext>
          </a:extLst>
        </p:spPr>
      </p:pic>
      <p:sp>
        <p:nvSpPr>
          <p:cNvPr id="3" name="TextBox 2"/>
          <p:cNvSpPr txBox="1"/>
          <p:nvPr/>
        </p:nvSpPr>
        <p:spPr>
          <a:xfrm>
            <a:off x="323527" y="6021288"/>
            <a:ext cx="2808313" cy="707886"/>
          </a:xfrm>
          <a:prstGeom prst="rect">
            <a:avLst/>
          </a:prstGeom>
          <a:noFill/>
        </p:spPr>
        <p:txBody>
          <a:bodyPr wrap="square" rtlCol="0">
            <a:spAutoFit/>
          </a:bodyPr>
          <a:lstStyle/>
          <a:p>
            <a:r>
              <a:rPr lang="ru-RU" sz="2000" b="1" dirty="0" smtClean="0">
                <a:latin typeface="Times New Roman" pitchFamily="18" charset="0"/>
                <a:cs typeface="Times New Roman" pitchFamily="18" charset="0"/>
              </a:rPr>
              <a:t>Солдат полка нового</a:t>
            </a:r>
          </a:p>
          <a:p>
            <a:r>
              <a:rPr lang="ru-RU" sz="2000" b="1" dirty="0" smtClean="0">
                <a:latin typeface="Times New Roman" pitchFamily="18" charset="0"/>
                <a:cs typeface="Times New Roman" pitchFamily="18" charset="0"/>
              </a:rPr>
              <a:t>(иноземного) строя.</a:t>
            </a:r>
            <a:endParaRPr lang="ru-RU" sz="2000" b="1" dirty="0">
              <a:latin typeface="Times New Roman" pitchFamily="18" charset="0"/>
              <a:cs typeface="Times New Roman" pitchFamily="18" charset="0"/>
            </a:endParaRPr>
          </a:p>
        </p:txBody>
      </p:sp>
      <p:sp>
        <p:nvSpPr>
          <p:cNvPr id="4" name="TextBox 3"/>
          <p:cNvSpPr txBox="1"/>
          <p:nvPr/>
        </p:nvSpPr>
        <p:spPr>
          <a:xfrm>
            <a:off x="3563888" y="773415"/>
            <a:ext cx="5580112" cy="5632311"/>
          </a:xfrm>
          <a:prstGeom prst="rect">
            <a:avLst/>
          </a:prstGeom>
          <a:noFill/>
        </p:spPr>
        <p:txBody>
          <a:bodyPr wrap="square" rtlCol="0">
            <a:spAutoFit/>
          </a:bodyPr>
          <a:lstStyle/>
          <a:p>
            <a:r>
              <a:rPr lang="ru-RU" sz="2400" dirty="0" smtClean="0">
                <a:cs typeface="Arial" panose="020B0604020202020204" pitchFamily="34" charset="0"/>
              </a:rPr>
              <a:t>В </a:t>
            </a:r>
            <a:r>
              <a:rPr lang="ru-RU" sz="2400" u="sng" dirty="0" smtClean="0">
                <a:solidFill>
                  <a:srgbClr val="C00000"/>
                </a:solidFill>
                <a:cs typeface="Arial" panose="020B0604020202020204" pitchFamily="34" charset="0"/>
              </a:rPr>
              <a:t>1631 г</a:t>
            </a:r>
            <a:r>
              <a:rPr lang="ru-RU" sz="2400" dirty="0" smtClean="0">
                <a:cs typeface="Arial" panose="020B0604020202020204" pitchFamily="34" charset="0"/>
              </a:rPr>
              <a:t>. в Москве были сформированы два первых полка </a:t>
            </a:r>
            <a:r>
              <a:rPr lang="ru-RU" sz="2400" u="sng" dirty="0" smtClean="0">
                <a:solidFill>
                  <a:srgbClr val="C00000"/>
                </a:solidFill>
                <a:cs typeface="Arial" panose="020B0604020202020204" pitchFamily="34" charset="0"/>
              </a:rPr>
              <a:t>нового(иноземного) строя</a:t>
            </a:r>
            <a:r>
              <a:rPr lang="ru-RU" sz="2400" dirty="0" smtClean="0">
                <a:cs typeface="Arial" panose="020B0604020202020204" pitchFamily="34" charset="0"/>
              </a:rPr>
              <a:t>. </a:t>
            </a:r>
          </a:p>
          <a:p>
            <a:endParaRPr lang="ru-RU" sz="2400" dirty="0">
              <a:cs typeface="Arial" panose="020B0604020202020204" pitchFamily="34" charset="0"/>
            </a:endParaRPr>
          </a:p>
          <a:p>
            <a:r>
              <a:rPr lang="ru-RU" sz="2400" dirty="0" smtClean="0">
                <a:cs typeface="Arial" panose="020B0604020202020204" pitchFamily="34" charset="0"/>
              </a:rPr>
              <a:t>Вскоре появились еще шесть солдатских полков, </a:t>
            </a:r>
            <a:r>
              <a:rPr lang="ru-RU" sz="2400" u="sng" dirty="0" smtClean="0">
                <a:cs typeface="Arial" panose="020B0604020202020204" pitchFamily="34" charset="0"/>
              </a:rPr>
              <a:t>рейтарский  и драгунский полки</a:t>
            </a:r>
            <a:r>
              <a:rPr lang="ru-RU" sz="2400" dirty="0" smtClean="0">
                <a:cs typeface="Arial" panose="020B0604020202020204" pitchFamily="34" charset="0"/>
              </a:rPr>
              <a:t>.(</a:t>
            </a:r>
            <a:r>
              <a:rPr lang="ru-RU" sz="2400" u="sng" dirty="0" smtClean="0">
                <a:solidFill>
                  <a:srgbClr val="C00000"/>
                </a:solidFill>
                <a:cs typeface="Arial" panose="020B0604020202020204" pitchFamily="34" charset="0"/>
              </a:rPr>
              <a:t>В1634г. </a:t>
            </a:r>
            <a:r>
              <a:rPr lang="ru-RU" sz="2400" dirty="0" smtClean="0">
                <a:cs typeface="Arial" panose="020B0604020202020204" pitchFamily="34" charset="0"/>
              </a:rPr>
              <a:t>Были распущены). </a:t>
            </a:r>
          </a:p>
          <a:p>
            <a:endParaRPr lang="ru-RU" sz="2400" dirty="0">
              <a:cs typeface="Arial" panose="020B0604020202020204" pitchFamily="34" charset="0"/>
            </a:endParaRPr>
          </a:p>
          <a:p>
            <a:endParaRPr lang="ru-RU" sz="2400" dirty="0" smtClean="0">
              <a:cs typeface="Arial" panose="020B0604020202020204" pitchFamily="34" charset="0"/>
            </a:endParaRPr>
          </a:p>
          <a:p>
            <a:r>
              <a:rPr lang="ru-RU" sz="2400" dirty="0" smtClean="0">
                <a:cs typeface="Arial" panose="020B0604020202020204" pitchFamily="34" charset="0"/>
              </a:rPr>
              <a:t>Вновь полки иноземного строя были сформированы  во время русско-польской войны </a:t>
            </a:r>
            <a:r>
              <a:rPr lang="ru-RU" sz="2400" u="sng" dirty="0" smtClean="0">
                <a:solidFill>
                  <a:srgbClr val="C00000"/>
                </a:solidFill>
                <a:cs typeface="Arial" panose="020B0604020202020204" pitchFamily="34" charset="0"/>
              </a:rPr>
              <a:t>1654 – 1667гг</a:t>
            </a:r>
            <a:r>
              <a:rPr lang="ru-RU" sz="2400" dirty="0" smtClean="0">
                <a:cs typeface="Arial" panose="020B0604020202020204" pitchFamily="34" charset="0"/>
              </a:rPr>
              <a:t>. Они состояли из </a:t>
            </a:r>
            <a:r>
              <a:rPr lang="ru-RU" sz="2400" u="sng" dirty="0" smtClean="0">
                <a:solidFill>
                  <a:srgbClr val="C00000"/>
                </a:solidFill>
                <a:cs typeface="Arial" panose="020B0604020202020204" pitchFamily="34" charset="0"/>
              </a:rPr>
              <a:t>даточных людей, </a:t>
            </a:r>
            <a:r>
              <a:rPr lang="ru-RU" sz="2400" dirty="0" smtClean="0">
                <a:cs typeface="Arial" panose="020B0604020202020204" pitchFamily="34" charset="0"/>
              </a:rPr>
              <a:t>служивших пожизненно.</a:t>
            </a:r>
            <a:endParaRPr lang="ru-RU" sz="2400" dirty="0">
              <a:cs typeface="Arial" panose="020B0604020202020204" pitchFamily="34" charset="0"/>
            </a:endParaRPr>
          </a:p>
        </p:txBody>
      </p:sp>
    </p:spTree>
    <p:extLst>
      <p:ext uri="{BB962C8B-B14F-4D97-AF65-F5344CB8AC3E}">
        <p14:creationId xmlns:p14="http://schemas.microsoft.com/office/powerpoint/2010/main" xmlns="" val="425765908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4173" y="1052736"/>
            <a:ext cx="3436746" cy="5040560"/>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chemeClr val="accent1"/>
                </a:solidFill>
              </a14:hiddenFill>
            </a:ext>
          </a:extLst>
        </p:spPr>
      </p:pic>
      <p:sp>
        <p:nvSpPr>
          <p:cNvPr id="2" name="TextBox 1"/>
          <p:cNvSpPr txBox="1"/>
          <p:nvPr/>
        </p:nvSpPr>
        <p:spPr>
          <a:xfrm>
            <a:off x="74173" y="6093296"/>
            <a:ext cx="3427990" cy="400110"/>
          </a:xfrm>
          <a:prstGeom prst="rect">
            <a:avLst/>
          </a:prstGeom>
          <a:noFill/>
        </p:spPr>
        <p:txBody>
          <a:bodyPr wrap="none" rtlCol="0">
            <a:spAutoFit/>
          </a:bodyPr>
          <a:lstStyle/>
          <a:p>
            <a:r>
              <a:rPr lang="ru-RU" sz="2000" b="1" dirty="0">
                <a:latin typeface="Times New Roman" pitchFamily="18" charset="0"/>
                <a:cs typeface="Times New Roman" pitchFamily="18" charset="0"/>
              </a:rPr>
              <a:t>Офицер рейтарского полка</a:t>
            </a:r>
            <a:r>
              <a:rPr lang="ru-RU" dirty="0"/>
              <a:t> </a:t>
            </a:r>
          </a:p>
        </p:txBody>
      </p:sp>
      <p:sp>
        <p:nvSpPr>
          <p:cNvPr id="3" name="TextBox 2"/>
          <p:cNvSpPr txBox="1"/>
          <p:nvPr/>
        </p:nvSpPr>
        <p:spPr>
          <a:xfrm>
            <a:off x="1" y="260648"/>
            <a:ext cx="9144000" cy="461665"/>
          </a:xfrm>
          <a:prstGeom prst="rect">
            <a:avLst/>
          </a:prstGeom>
          <a:noFill/>
        </p:spPr>
        <p:txBody>
          <a:bodyPr wrap="square" rtlCol="0">
            <a:spAutoFit/>
          </a:bodyPr>
          <a:lstStyle/>
          <a:p>
            <a:r>
              <a:rPr lang="ru-RU" sz="2400" b="1" u="sng" dirty="0">
                <a:solidFill>
                  <a:srgbClr val="C00000"/>
                </a:solidFill>
                <a:cs typeface="Arial" panose="020B0604020202020204" pitchFamily="34" charset="0"/>
              </a:rPr>
              <a:t>Рейтарские</a:t>
            </a:r>
            <a:r>
              <a:rPr lang="ru-RU" sz="2400" u="sng" dirty="0">
                <a:solidFill>
                  <a:srgbClr val="C00000"/>
                </a:solidFill>
                <a:cs typeface="Arial" panose="020B0604020202020204" pitchFamily="34" charset="0"/>
              </a:rPr>
              <a:t> </a:t>
            </a:r>
            <a:r>
              <a:rPr lang="ru-RU" sz="2400" b="1" u="sng" dirty="0" smtClean="0">
                <a:solidFill>
                  <a:srgbClr val="C00000"/>
                </a:solidFill>
                <a:cs typeface="Arial" panose="020B0604020202020204" pitchFamily="34" charset="0"/>
              </a:rPr>
              <a:t>полки</a:t>
            </a:r>
            <a:r>
              <a:rPr lang="ru-RU" sz="2400" u="sng" dirty="0">
                <a:solidFill>
                  <a:srgbClr val="C00000"/>
                </a:solidFill>
                <a:cs typeface="Arial" panose="020B0604020202020204" pitchFamily="34" charset="0"/>
              </a:rPr>
              <a:t> </a:t>
            </a:r>
            <a:r>
              <a:rPr lang="ru-RU" sz="2400" u="sng" dirty="0" smtClean="0">
                <a:solidFill>
                  <a:srgbClr val="C00000"/>
                </a:solidFill>
                <a:cs typeface="Arial" panose="020B0604020202020204" pitchFamily="34" charset="0"/>
              </a:rPr>
              <a:t>(</a:t>
            </a:r>
            <a:r>
              <a:rPr lang="ru-RU" sz="2400" b="1" u="sng" dirty="0" smtClean="0">
                <a:solidFill>
                  <a:srgbClr val="C00000"/>
                </a:solidFill>
                <a:cs typeface="Arial" panose="020B0604020202020204" pitchFamily="34" charset="0"/>
              </a:rPr>
              <a:t>рейтары</a:t>
            </a:r>
            <a:r>
              <a:rPr lang="ru-RU" sz="2400" b="1" dirty="0" smtClean="0">
                <a:cs typeface="Arial" panose="020B0604020202020204" pitchFamily="34" charset="0"/>
              </a:rPr>
              <a:t>)</a:t>
            </a:r>
            <a:r>
              <a:rPr lang="ru-RU" sz="2400" dirty="0">
                <a:cs typeface="Arial" panose="020B0604020202020204" pitchFamily="34" charset="0"/>
              </a:rPr>
              <a:t> -</a:t>
            </a:r>
            <a:r>
              <a:rPr lang="ru-RU" sz="2400" b="1" dirty="0" smtClean="0">
                <a:cs typeface="Arial" panose="020B0604020202020204" pitchFamily="34" charset="0"/>
              </a:rPr>
              <a:t>кавалерийские</a:t>
            </a:r>
            <a:r>
              <a:rPr lang="ru-RU" sz="2400" b="1" dirty="0">
                <a:cs typeface="Arial" panose="020B0604020202020204" pitchFamily="34" charset="0"/>
              </a:rPr>
              <a:t> </a:t>
            </a:r>
            <a:r>
              <a:rPr lang="ru-RU" sz="2400" b="1" dirty="0" smtClean="0">
                <a:cs typeface="Arial" panose="020B0604020202020204" pitchFamily="34" charset="0"/>
              </a:rPr>
              <a:t>полки</a:t>
            </a:r>
            <a:endParaRPr lang="ru-RU" sz="2400" b="1" dirty="0">
              <a:cs typeface="Arial" panose="020B0604020202020204" pitchFamily="34" charset="0"/>
            </a:endParaRPr>
          </a:p>
        </p:txBody>
      </p:sp>
      <p:sp>
        <p:nvSpPr>
          <p:cNvPr id="4" name="TextBox 3"/>
          <p:cNvSpPr txBox="1"/>
          <p:nvPr/>
        </p:nvSpPr>
        <p:spPr>
          <a:xfrm>
            <a:off x="3635896" y="1172359"/>
            <a:ext cx="5328592" cy="5139869"/>
          </a:xfrm>
          <a:prstGeom prst="rect">
            <a:avLst/>
          </a:prstGeom>
          <a:noFill/>
        </p:spPr>
        <p:txBody>
          <a:bodyPr wrap="square" rtlCol="0">
            <a:spAutoFit/>
          </a:bodyPr>
          <a:lstStyle/>
          <a:p>
            <a:r>
              <a:rPr lang="ru-RU" sz="2400" b="1" u="sng" dirty="0" smtClean="0">
                <a:solidFill>
                  <a:srgbClr val="C00000"/>
                </a:solidFill>
                <a:cs typeface="Arial" panose="020B0604020202020204" pitchFamily="34" charset="0"/>
              </a:rPr>
              <a:t>Рейтарами</a:t>
            </a:r>
            <a:r>
              <a:rPr lang="ru-RU" sz="2400" b="1" dirty="0" smtClean="0">
                <a:cs typeface="Arial" panose="020B0604020202020204" pitchFamily="34" charset="0"/>
              </a:rPr>
              <a:t> становились мелкопоместные или беспоместные дворяне, которые за свою службу получали денежное жалованье или поместье.</a:t>
            </a:r>
          </a:p>
          <a:p>
            <a:endParaRPr lang="ru-RU" sz="2400" b="1" dirty="0" smtClean="0">
              <a:cs typeface="Arial" panose="020B0604020202020204" pitchFamily="34" charset="0"/>
            </a:endParaRPr>
          </a:p>
          <a:p>
            <a:r>
              <a:rPr lang="ru-RU" sz="2400" b="1" dirty="0" smtClean="0">
                <a:cs typeface="Arial" panose="020B0604020202020204" pitchFamily="34" charset="0"/>
              </a:rPr>
              <a:t>Офицерами в  полках </a:t>
            </a:r>
            <a:r>
              <a:rPr lang="ru-RU" sz="2400" b="1" u="sng" dirty="0" smtClean="0">
                <a:solidFill>
                  <a:srgbClr val="C00000"/>
                </a:solidFill>
                <a:cs typeface="Arial" panose="020B0604020202020204" pitchFamily="34" charset="0"/>
              </a:rPr>
              <a:t>нового строя  </a:t>
            </a:r>
            <a:r>
              <a:rPr lang="ru-RU" sz="2400" b="1" dirty="0" smtClean="0">
                <a:cs typeface="Arial" panose="020B0604020202020204" pitchFamily="34" charset="0"/>
              </a:rPr>
              <a:t>служили как иностранные, так и российские дворяне .В начале 1680-гг. существовало уже более 60 </a:t>
            </a:r>
            <a:r>
              <a:rPr lang="ru-RU" sz="2400" b="1" u="sng" dirty="0" smtClean="0">
                <a:solidFill>
                  <a:srgbClr val="C00000"/>
                </a:solidFill>
                <a:cs typeface="Arial" panose="020B0604020202020204" pitchFamily="34" charset="0"/>
              </a:rPr>
              <a:t>солдатских, драгунских и рейтарских полков.</a:t>
            </a:r>
          </a:p>
          <a:p>
            <a:endParaRPr lang="ru-RU"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97188725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Grp="1" noChangeArrowheads="1"/>
          </p:cNvSpPr>
          <p:nvPr>
            <p:ph type="title"/>
          </p:nvPr>
        </p:nvSpPr>
        <p:spPr>
          <a:xfrm>
            <a:off x="0" y="0"/>
            <a:ext cx="9144000" cy="765175"/>
          </a:xfrm>
        </p:spPr>
        <p:txBody>
          <a:bodyPr/>
          <a:lstStyle/>
          <a:p>
            <a:pPr algn="ctr">
              <a:buNone/>
            </a:pPr>
            <a:r>
              <a:rPr lang="ru-RU" altLang="ru-RU" sz="4000" b="1" dirty="0" smtClean="0">
                <a:solidFill>
                  <a:srgbClr val="C00000"/>
                </a:solidFill>
              </a:rPr>
              <a:t>Земский собор 1648–1649 гг.</a:t>
            </a:r>
          </a:p>
        </p:txBody>
      </p:sp>
      <p:pic>
        <p:nvPicPr>
          <p:cNvPr id="29700" name="Picture 7" descr="Составление Соборного уложения"/>
          <p:cNvPicPr>
            <a:picLocks noGrp="1" noChangeAspect="1" noChangeArrowheads="1"/>
          </p:cNvPicPr>
          <p:nvPr>
            <p:ph type="clipArt" sz="half" idx="1"/>
          </p:nvPr>
        </p:nvPicPr>
        <p:blipFill>
          <a:blip r:embed="rId2" cstate="print"/>
          <a:srcRect/>
          <a:stretch>
            <a:fillRect/>
          </a:stretch>
        </p:blipFill>
        <p:spPr>
          <a:xfrm>
            <a:off x="-26988" y="836613"/>
            <a:ext cx="4454972" cy="5545109"/>
          </a:xfrm>
          <a:effectLst>
            <a:softEdge rad="112500"/>
          </a:effectLst>
        </p:spPr>
      </p:pic>
      <p:sp>
        <p:nvSpPr>
          <p:cNvPr id="18438" name="Rectangle 6"/>
          <p:cNvSpPr>
            <a:spLocks noGrp="1" noChangeArrowheads="1"/>
          </p:cNvSpPr>
          <p:nvPr>
            <p:ph type="body" sz="half" idx="2"/>
          </p:nvPr>
        </p:nvSpPr>
        <p:spPr>
          <a:xfrm>
            <a:off x="4643438" y="765175"/>
            <a:ext cx="4500562" cy="6092825"/>
          </a:xfrm>
        </p:spPr>
        <p:txBody>
          <a:bodyPr>
            <a:normAutofit/>
          </a:bodyPr>
          <a:lstStyle/>
          <a:p>
            <a:pPr marL="0" indent="0">
              <a:spcBef>
                <a:spcPct val="0"/>
              </a:spcBef>
              <a:buFontTx/>
              <a:buNone/>
            </a:pPr>
            <a:r>
              <a:rPr lang="ru-RU" altLang="ru-RU" sz="2400" dirty="0" smtClean="0">
                <a:solidFill>
                  <a:schemeClr val="tx1"/>
                </a:solidFill>
              </a:rPr>
              <a:t>чтобы удовлетворить требования служилых и посадских людей, в сентябре 1648 г. в Москве был собран Земский Собор.</a:t>
            </a:r>
          </a:p>
          <a:p>
            <a:pPr marL="0" indent="0">
              <a:lnSpc>
                <a:spcPct val="80000"/>
              </a:lnSpc>
              <a:buFont typeface="Wingdings" panose="05000000000000000000" pitchFamily="2" charset="2"/>
              <a:buNone/>
            </a:pPr>
            <a:r>
              <a:rPr lang="ru-RU" altLang="ru-RU" sz="1800" dirty="0" smtClean="0">
                <a:solidFill>
                  <a:schemeClr val="tx1"/>
                </a:solidFill>
              </a:rPr>
              <a:t>340 участников: </a:t>
            </a:r>
          </a:p>
          <a:p>
            <a:pPr marL="0" indent="0">
              <a:lnSpc>
                <a:spcPct val="80000"/>
              </a:lnSpc>
              <a:buFont typeface="Wingdings" panose="05000000000000000000" pitchFamily="2" charset="2"/>
              <a:buChar char="ü"/>
            </a:pPr>
            <a:r>
              <a:rPr lang="ru-RU" altLang="ru-RU" sz="1800" dirty="0" smtClean="0">
                <a:solidFill>
                  <a:schemeClr val="tx1"/>
                </a:solidFill>
              </a:rPr>
              <a:t> 14 членов Освященного собора, </a:t>
            </a:r>
          </a:p>
          <a:p>
            <a:pPr marL="0" indent="0">
              <a:lnSpc>
                <a:spcPct val="80000"/>
              </a:lnSpc>
              <a:buFont typeface="Wingdings" panose="05000000000000000000" pitchFamily="2" charset="2"/>
              <a:buChar char="ü"/>
            </a:pPr>
            <a:r>
              <a:rPr lang="ru-RU" altLang="ru-RU" sz="1800" dirty="0" smtClean="0">
                <a:solidFill>
                  <a:schemeClr val="tx1"/>
                </a:solidFill>
              </a:rPr>
              <a:t> 29 членов Боярской думы,</a:t>
            </a:r>
          </a:p>
          <a:p>
            <a:pPr marL="0" indent="0">
              <a:lnSpc>
                <a:spcPct val="80000"/>
              </a:lnSpc>
              <a:buFont typeface="Wingdings" panose="05000000000000000000" pitchFamily="2" charset="2"/>
              <a:buChar char="ü"/>
            </a:pPr>
            <a:r>
              <a:rPr lang="ru-RU" altLang="ru-RU" sz="1800" dirty="0" smtClean="0">
                <a:solidFill>
                  <a:schemeClr val="tx1"/>
                </a:solidFill>
              </a:rPr>
              <a:t> 153 дворянина,</a:t>
            </a:r>
          </a:p>
          <a:p>
            <a:pPr marL="0" indent="0">
              <a:lnSpc>
                <a:spcPct val="80000"/>
              </a:lnSpc>
              <a:buFont typeface="Wingdings" panose="05000000000000000000" pitchFamily="2" charset="2"/>
              <a:buChar char="ü"/>
            </a:pPr>
            <a:r>
              <a:rPr lang="ru-RU" altLang="ru-RU" sz="1800" dirty="0" smtClean="0">
                <a:solidFill>
                  <a:schemeClr val="tx1"/>
                </a:solidFill>
              </a:rPr>
              <a:t> 119 посадских людей</a:t>
            </a:r>
            <a:br>
              <a:rPr lang="ru-RU" altLang="ru-RU" sz="1800" dirty="0" smtClean="0">
                <a:solidFill>
                  <a:schemeClr val="tx1"/>
                </a:solidFill>
              </a:rPr>
            </a:br>
            <a:r>
              <a:rPr lang="ru-RU" altLang="ru-RU" sz="1800" dirty="0" smtClean="0">
                <a:solidFill>
                  <a:schemeClr val="tx1"/>
                </a:solidFill>
              </a:rPr>
              <a:t>и стрельцов.</a:t>
            </a:r>
          </a:p>
          <a:p>
            <a:pPr marL="0" indent="0">
              <a:lnSpc>
                <a:spcPct val="80000"/>
              </a:lnSpc>
              <a:buFontTx/>
              <a:buNone/>
            </a:pPr>
            <a:r>
              <a:rPr lang="ru-RU" altLang="ru-RU" sz="1800" dirty="0" smtClean="0">
                <a:solidFill>
                  <a:schemeClr val="tx1"/>
                </a:solidFill>
              </a:rPr>
              <a:t>Черносошные крестьяне</a:t>
            </a:r>
            <a:br>
              <a:rPr lang="ru-RU" altLang="ru-RU" sz="1800" dirty="0" smtClean="0">
                <a:solidFill>
                  <a:schemeClr val="tx1"/>
                </a:solidFill>
              </a:rPr>
            </a:br>
            <a:r>
              <a:rPr lang="ru-RU" altLang="ru-RU" sz="1800" dirty="0" smtClean="0">
                <a:solidFill>
                  <a:schemeClr val="tx1"/>
                </a:solidFill>
              </a:rPr>
              <a:t>в работе собора</a:t>
            </a:r>
            <a:br>
              <a:rPr lang="ru-RU" altLang="ru-RU" sz="1800" dirty="0" smtClean="0">
                <a:solidFill>
                  <a:schemeClr val="tx1"/>
                </a:solidFill>
              </a:rPr>
            </a:br>
            <a:r>
              <a:rPr lang="ru-RU" altLang="ru-RU" sz="1800" dirty="0" smtClean="0">
                <a:solidFill>
                  <a:schemeClr val="tx1"/>
                </a:solidFill>
              </a:rPr>
              <a:t>не участвовали.</a:t>
            </a:r>
          </a:p>
          <a:p>
            <a:pPr marL="0" indent="0">
              <a:spcBef>
                <a:spcPct val="0"/>
              </a:spcBef>
              <a:buFontTx/>
              <a:buNone/>
            </a:pPr>
            <a:r>
              <a:rPr lang="ru-RU" altLang="ru-RU" sz="2800" dirty="0" smtClean="0">
                <a:solidFill>
                  <a:schemeClr val="tx1"/>
                </a:solidFill>
              </a:rPr>
              <a:t>Собор разработал и принял новый свод законов – </a:t>
            </a:r>
            <a:r>
              <a:rPr lang="ru-RU" altLang="ru-RU" sz="2400" b="1" dirty="0" smtClean="0">
                <a:solidFill>
                  <a:schemeClr val="tx1"/>
                </a:solidFill>
              </a:rPr>
              <a:t>Соборное Уложение.</a:t>
            </a:r>
          </a:p>
        </p:txBody>
      </p:sp>
    </p:spTree>
    <p:extLst>
      <p:ext uri="{BB962C8B-B14F-4D97-AF65-F5344CB8AC3E}">
        <p14:creationId xmlns:p14="http://schemas.microsoft.com/office/powerpoint/2010/main" xmlns="" val="315682883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a:spLocks noGrp="1"/>
          </p:cNvSpPr>
          <p:nvPr>
            <p:ph type="title"/>
          </p:nvPr>
        </p:nvSpPr>
        <p:spPr>
          <a:xfrm>
            <a:off x="323528" y="260648"/>
            <a:ext cx="8542784" cy="841248"/>
          </a:xfrm>
        </p:spPr>
        <p:txBody>
          <a:bodyPr/>
          <a:lstStyle/>
          <a:p>
            <a:r>
              <a:rPr lang="ru-RU" b="1" u="sng" dirty="0" smtClean="0">
                <a:solidFill>
                  <a:srgbClr val="C00000"/>
                </a:solidFill>
              </a:rPr>
              <a:t>Соборное уложение 1649 г.</a:t>
            </a:r>
            <a:endParaRPr lang="ru-RU" b="1" u="sng" dirty="0">
              <a:solidFill>
                <a:srgbClr val="C00000"/>
              </a:solidFill>
            </a:endParaRPr>
          </a:p>
        </p:txBody>
      </p:sp>
      <p:pic>
        <p:nvPicPr>
          <p:cNvPr id="39939" name="Picture 7" descr="Уложение в ларце_2"/>
          <p:cNvPicPr>
            <a:picLocks noGrp="1" noChangeAspect="1" noChangeArrowheads="1"/>
          </p:cNvPicPr>
          <p:nvPr>
            <p:ph sz="quarter" idx="1"/>
          </p:nvPr>
        </p:nvPicPr>
        <p:blipFill>
          <a:blip r:embed="rId2" cstate="print">
            <a:extLst>
              <a:ext uri="{28A0092B-C50C-407E-A947-70E740481C1C}">
                <a14:useLocalDpi xmlns:a14="http://schemas.microsoft.com/office/drawing/2010/main" xmlns="" val="0"/>
              </a:ext>
            </a:extLst>
          </a:blip>
          <a:srcRect/>
          <a:stretch>
            <a:fillRect/>
          </a:stretch>
        </p:blipFill>
        <p:spPr>
          <a:xfrm>
            <a:off x="0" y="908050"/>
            <a:ext cx="3001963" cy="4608513"/>
          </a:xfrm>
          <a:noFill/>
        </p:spPr>
      </p:pic>
      <p:sp>
        <p:nvSpPr>
          <p:cNvPr id="39940" name="Text Box 13"/>
          <p:cNvSpPr txBox="1">
            <a:spLocks noChangeArrowheads="1"/>
          </p:cNvSpPr>
          <p:nvPr/>
        </p:nvSpPr>
        <p:spPr bwMode="auto">
          <a:xfrm>
            <a:off x="158750" y="5511800"/>
            <a:ext cx="2811463" cy="1250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2000" b="1"/>
              <a:t>Соборное Уложение</a:t>
            </a:r>
          </a:p>
          <a:p>
            <a:pPr algn="ctr" eaLnBrk="1" hangingPunct="1">
              <a:spcBef>
                <a:spcPct val="0"/>
              </a:spcBef>
              <a:buFontTx/>
              <a:buNone/>
            </a:pPr>
            <a:r>
              <a:rPr lang="ru-RU" altLang="ru-RU" sz="2000"/>
              <a:t>Свиток, 343 аршина.</a:t>
            </a:r>
          </a:p>
          <a:p>
            <a:pPr algn="ctr" eaLnBrk="1" hangingPunct="1">
              <a:spcBef>
                <a:spcPct val="0"/>
              </a:spcBef>
              <a:buFontTx/>
              <a:buNone/>
            </a:pPr>
            <a:r>
              <a:rPr lang="ru-RU" altLang="ru-RU" sz="1800"/>
              <a:t>Центральный Гос. архив</a:t>
            </a:r>
            <a:br>
              <a:rPr lang="ru-RU" altLang="ru-RU" sz="1800"/>
            </a:br>
            <a:r>
              <a:rPr lang="ru-RU" altLang="ru-RU" sz="1800"/>
              <a:t>Древних Актов (ЦГАДА)</a:t>
            </a:r>
          </a:p>
        </p:txBody>
      </p:sp>
      <p:sp>
        <p:nvSpPr>
          <p:cNvPr id="39941" name="Text Box 14"/>
          <p:cNvSpPr txBox="1">
            <a:spLocks noChangeArrowheads="1"/>
          </p:cNvSpPr>
          <p:nvPr/>
        </p:nvSpPr>
        <p:spPr bwMode="auto">
          <a:xfrm>
            <a:off x="4355976" y="5634037"/>
            <a:ext cx="4087813" cy="1006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2000" b="1" dirty="0"/>
              <a:t>Соборное Уложение</a:t>
            </a:r>
          </a:p>
          <a:p>
            <a:pPr algn="ctr" eaLnBrk="1" hangingPunct="1">
              <a:spcBef>
                <a:spcPct val="0"/>
              </a:spcBef>
              <a:buFontTx/>
              <a:buNone/>
            </a:pPr>
            <a:r>
              <a:rPr lang="ru-RU" altLang="ru-RU" sz="2000" dirty="0"/>
              <a:t>Типографская копия</a:t>
            </a:r>
          </a:p>
          <a:p>
            <a:pPr algn="ctr" eaLnBrk="1" hangingPunct="1">
              <a:spcBef>
                <a:spcPct val="0"/>
              </a:spcBef>
              <a:buFontTx/>
              <a:buNone/>
            </a:pPr>
            <a:r>
              <a:rPr lang="ru-RU" altLang="ru-RU" sz="2000" dirty="0"/>
              <a:t>25 глав, 967 статей</a:t>
            </a:r>
          </a:p>
        </p:txBody>
      </p:sp>
      <p:pic>
        <p:nvPicPr>
          <p:cNvPr id="39942" name="Picture 8" descr="Экземпляр Соборного Уложения"/>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2150" y="1651413"/>
            <a:ext cx="5911850" cy="3889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3165603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60648"/>
            <a:ext cx="8542784" cy="841248"/>
          </a:xfrm>
        </p:spPr>
        <p:txBody>
          <a:bodyPr/>
          <a:lstStyle/>
          <a:p>
            <a:r>
              <a:rPr lang="ru-RU" b="1" u="sng" dirty="0" smtClean="0">
                <a:solidFill>
                  <a:srgbClr val="C00000"/>
                </a:solidFill>
              </a:rPr>
              <a:t>Соборное уложение 1649 г.</a:t>
            </a:r>
            <a:endParaRPr lang="ru-RU" b="1" u="sng" dirty="0">
              <a:solidFill>
                <a:srgbClr val="C00000"/>
              </a:solidFill>
            </a:endParaRPr>
          </a:p>
        </p:txBody>
      </p:sp>
      <p:sp>
        <p:nvSpPr>
          <p:cNvPr id="3" name="Содержимое 2"/>
          <p:cNvSpPr>
            <a:spLocks noGrp="1"/>
          </p:cNvSpPr>
          <p:nvPr>
            <p:ph sz="half" idx="1"/>
          </p:nvPr>
        </p:nvSpPr>
        <p:spPr>
          <a:xfrm>
            <a:off x="323528" y="1340768"/>
            <a:ext cx="4191000" cy="3124944"/>
          </a:xfrm>
          <a:ln>
            <a:solidFill>
              <a:schemeClr val="accent2">
                <a:lumMod val="50000"/>
              </a:schemeClr>
            </a:solidFill>
          </a:ln>
        </p:spPr>
        <p:txBody>
          <a:bodyPr>
            <a:normAutofit lnSpcReduction="10000"/>
          </a:bodyPr>
          <a:lstStyle/>
          <a:p>
            <a:r>
              <a:rPr lang="ru-RU" sz="2000" b="1" dirty="0" smtClean="0">
                <a:solidFill>
                  <a:schemeClr val="tx1"/>
                </a:solidFill>
                <a:latin typeface="Arial" pitchFamily="34" charset="0"/>
                <a:cs typeface="Arial" pitchFamily="34" charset="0"/>
              </a:rPr>
              <a:t>Окончательное юридическое оформление крепостного права – наиболее тяжелой формы зависимости крестьян от землевладельцев, власть которых полностью распространялась на личность, труд и имущество крестьян</a:t>
            </a:r>
          </a:p>
          <a:p>
            <a:endParaRPr lang="ru-RU" dirty="0">
              <a:solidFill>
                <a:schemeClr val="tx1"/>
              </a:solidFill>
            </a:endParaRPr>
          </a:p>
        </p:txBody>
      </p:sp>
      <p:sp>
        <p:nvSpPr>
          <p:cNvPr id="4" name="Содержимое 3"/>
          <p:cNvSpPr>
            <a:spLocks noGrp="1"/>
          </p:cNvSpPr>
          <p:nvPr>
            <p:ph sz="half" idx="2"/>
          </p:nvPr>
        </p:nvSpPr>
        <p:spPr>
          <a:xfrm>
            <a:off x="4800600" y="1340768"/>
            <a:ext cx="4091880" cy="3888432"/>
          </a:xfrm>
          <a:ln>
            <a:solidFill>
              <a:schemeClr val="accent2">
                <a:lumMod val="50000"/>
              </a:schemeClr>
            </a:solidFill>
          </a:ln>
        </p:spPr>
        <p:txBody>
          <a:bodyPr>
            <a:normAutofit lnSpcReduction="10000"/>
          </a:bodyPr>
          <a:lstStyle/>
          <a:p>
            <a:pPr fontAlgn="t"/>
            <a:r>
              <a:rPr lang="ru-RU" sz="2000" b="1" dirty="0" smtClean="0">
                <a:solidFill>
                  <a:schemeClr val="tx1"/>
                </a:solidFill>
                <a:latin typeface="Arial" pitchFamily="34" charset="0"/>
                <a:cs typeface="Arial" pitchFamily="34" charset="0"/>
              </a:rPr>
              <a:t>Отмена Юрьева дня</a:t>
            </a:r>
          </a:p>
          <a:p>
            <a:pPr fontAlgn="t"/>
            <a:r>
              <a:rPr lang="ru-RU" sz="2000" b="1" dirty="0" smtClean="0">
                <a:solidFill>
                  <a:schemeClr val="tx1"/>
                </a:solidFill>
                <a:latin typeface="Arial" pitchFamily="34" charset="0"/>
                <a:cs typeface="Arial" pitchFamily="34" charset="0"/>
              </a:rPr>
              <a:t>Бессрочный сыск беглых крестьян</a:t>
            </a:r>
          </a:p>
          <a:p>
            <a:pPr fontAlgn="t"/>
            <a:r>
              <a:rPr lang="ru-RU" sz="2000" b="1" dirty="0" smtClean="0">
                <a:solidFill>
                  <a:schemeClr val="tx1"/>
                </a:solidFill>
                <a:latin typeface="Arial" pitchFamily="34" charset="0"/>
                <a:cs typeface="Arial" pitchFamily="34" charset="0"/>
              </a:rPr>
              <a:t>Отмена «Урочных лет» (зависимость крестьян становится потомственной)</a:t>
            </a:r>
          </a:p>
          <a:p>
            <a:pPr fontAlgn="t"/>
            <a:r>
              <a:rPr lang="ru-RU" sz="2000" b="1" dirty="0" smtClean="0">
                <a:solidFill>
                  <a:schemeClr val="tx1"/>
                </a:solidFill>
                <a:latin typeface="Arial" pitchFamily="34" charset="0"/>
                <a:cs typeface="Arial" pitchFamily="34" charset="0"/>
              </a:rPr>
              <a:t>Имущество крестьян – собственность землевладельцев</a:t>
            </a:r>
          </a:p>
          <a:p>
            <a:pPr fontAlgn="t"/>
            <a:r>
              <a:rPr lang="ru-RU" sz="2000" b="1" dirty="0" smtClean="0">
                <a:solidFill>
                  <a:schemeClr val="tx1"/>
                </a:solidFill>
                <a:latin typeface="Arial" pitchFamily="34" charset="0"/>
                <a:cs typeface="Arial" pitchFamily="34" charset="0"/>
              </a:rPr>
              <a:t>Право наказывать (</a:t>
            </a:r>
            <a:r>
              <a:rPr lang="ru-RU" sz="2000" b="1" dirty="0" err="1" smtClean="0">
                <a:solidFill>
                  <a:schemeClr val="tx1"/>
                </a:solidFill>
                <a:latin typeface="Arial" pitchFamily="34" charset="0"/>
                <a:cs typeface="Arial" pitchFamily="34" charset="0"/>
              </a:rPr>
              <a:t>юридич</a:t>
            </a:r>
            <a:r>
              <a:rPr lang="ru-RU" sz="2000" b="1" dirty="0" smtClean="0">
                <a:solidFill>
                  <a:schemeClr val="tx1"/>
                </a:solidFill>
                <a:latin typeface="Arial" pitchFamily="34" charset="0"/>
                <a:cs typeface="Arial" pitchFamily="34" charset="0"/>
              </a:rPr>
              <a:t>. бесправие)</a:t>
            </a:r>
          </a:p>
          <a:p>
            <a:pPr fontAlgn="t"/>
            <a:r>
              <a:rPr lang="ru-RU" sz="2000" b="1" dirty="0" smtClean="0">
                <a:solidFill>
                  <a:schemeClr val="tx1"/>
                </a:solidFill>
                <a:latin typeface="Arial" pitchFamily="34" charset="0"/>
                <a:cs typeface="Arial" pitchFamily="34" charset="0"/>
              </a:rPr>
              <a:t>Укрывательство - тюрьма</a:t>
            </a:r>
          </a:p>
          <a:p>
            <a:endParaRPr lang="ru-RU" dirty="0">
              <a:solidFill>
                <a:schemeClr val="tx1"/>
              </a:solidFill>
            </a:endParaRPr>
          </a:p>
        </p:txBody>
      </p:sp>
      <p:pic>
        <p:nvPicPr>
          <p:cNvPr id="5" name="Picture 2" descr="http://www.russian-chronicle.ru/pics/history_b1_14_028.jpg"/>
          <p:cNvPicPr>
            <a:picLocks noChangeAspect="1" noChangeArrowheads="1"/>
          </p:cNvPicPr>
          <p:nvPr/>
        </p:nvPicPr>
        <p:blipFill>
          <a:blip r:embed="rId2" cstate="print"/>
          <a:srcRect/>
          <a:stretch>
            <a:fillRect/>
          </a:stretch>
        </p:blipFill>
        <p:spPr bwMode="auto">
          <a:xfrm>
            <a:off x="1043608" y="4365104"/>
            <a:ext cx="2880320" cy="2169131"/>
          </a:xfrm>
          <a:prstGeom prst="rect">
            <a:avLst/>
          </a:prstGeom>
          <a:noFill/>
          <a:ln>
            <a:solidFill>
              <a:schemeClr val="accent2">
                <a:lumMod val="50000"/>
              </a:schemeClr>
            </a:solidFill>
          </a:ln>
        </p:spPr>
      </p:pic>
      <p:sp>
        <p:nvSpPr>
          <p:cNvPr id="6" name="Прямоугольник 5"/>
          <p:cNvSpPr/>
          <p:nvPr/>
        </p:nvSpPr>
        <p:spPr>
          <a:xfrm>
            <a:off x="4559980" y="5517232"/>
            <a:ext cx="4404508" cy="830997"/>
          </a:xfrm>
          <a:prstGeom prst="rect">
            <a:avLst/>
          </a:prstGeom>
          <a:solidFill>
            <a:schemeClr val="bg2">
              <a:lumMod val="75000"/>
            </a:schemeClr>
          </a:solidFill>
          <a:ln>
            <a:solidFill>
              <a:schemeClr val="accent2">
                <a:lumMod val="50000"/>
              </a:schemeClr>
            </a:solidFill>
          </a:ln>
        </p:spPr>
        <p:txBody>
          <a:bodyPr wrap="square">
            <a:spAutoFit/>
          </a:bodyPr>
          <a:lstStyle/>
          <a:p>
            <a:pPr algn="ctr">
              <a:buNone/>
            </a:pPr>
            <a:r>
              <a:rPr lang="ru-RU" sz="2400" b="1" dirty="0" smtClean="0">
                <a:latin typeface="Arial" pitchFamily="34" charset="0"/>
                <a:cs typeface="Arial" pitchFamily="34" charset="0"/>
              </a:rPr>
              <a:t>Вот тебе, бабушка, и Юрьев день!</a:t>
            </a:r>
            <a:endParaRPr lang="ru-RU" sz="2400" b="1" dirty="0">
              <a:latin typeface="Arial" pitchFamily="34" charset="0"/>
              <a:cs typeface="Arial" pitchFamily="34" charset="0"/>
            </a:endParaRPr>
          </a:p>
        </p:txBody>
      </p:sp>
    </p:spTree>
    <p:extLst>
      <p:ext uri="{BB962C8B-B14F-4D97-AF65-F5344CB8AC3E}">
        <p14:creationId xmlns:p14="http://schemas.microsoft.com/office/powerpoint/2010/main" xmlns="" val="412918891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729" y="164469"/>
            <a:ext cx="8695671" cy="1143000"/>
          </a:xfrm>
        </p:spPr>
        <p:txBody>
          <a:bodyPr/>
          <a:lstStyle/>
          <a:p>
            <a:r>
              <a:rPr lang="ru-RU" b="1" u="sng" dirty="0" smtClean="0">
                <a:solidFill>
                  <a:srgbClr val="C00000"/>
                </a:solidFill>
              </a:rPr>
              <a:t>Соборное уложение 1649 г.</a:t>
            </a:r>
            <a:endParaRPr lang="ru-RU" dirty="0">
              <a:solidFill>
                <a:srgbClr val="C00000"/>
              </a:solidFill>
            </a:endParaRPr>
          </a:p>
        </p:txBody>
      </p:sp>
      <p:sp>
        <p:nvSpPr>
          <p:cNvPr id="3" name="Содержимое 2"/>
          <p:cNvSpPr>
            <a:spLocks noGrp="1"/>
          </p:cNvSpPr>
          <p:nvPr>
            <p:ph sz="half" idx="1"/>
          </p:nvPr>
        </p:nvSpPr>
        <p:spPr>
          <a:xfrm>
            <a:off x="323528" y="1340768"/>
            <a:ext cx="4191000" cy="1252736"/>
          </a:xfrm>
          <a:ln>
            <a:solidFill>
              <a:schemeClr val="accent2">
                <a:lumMod val="50000"/>
              </a:schemeClr>
            </a:solidFill>
          </a:ln>
        </p:spPr>
        <p:txBody>
          <a:bodyPr>
            <a:normAutofit/>
          </a:bodyPr>
          <a:lstStyle/>
          <a:p>
            <a:pPr>
              <a:buClr>
                <a:schemeClr val="accent2">
                  <a:lumMod val="50000"/>
                </a:schemeClr>
              </a:buClr>
            </a:pPr>
            <a:r>
              <a:rPr lang="ru-RU" sz="2000" b="1" dirty="0" smtClean="0">
                <a:solidFill>
                  <a:schemeClr val="tx1"/>
                </a:solidFill>
                <a:latin typeface="Arial" pitchFamily="34" charset="0"/>
                <a:cs typeface="Arial" pitchFamily="34" charset="0"/>
              </a:rPr>
              <a:t>Юридическое закрепление сложившейся социальной структуры общества</a:t>
            </a:r>
          </a:p>
          <a:p>
            <a:endParaRPr lang="ru-RU" dirty="0">
              <a:solidFill>
                <a:schemeClr val="tx1"/>
              </a:solidFill>
            </a:endParaRPr>
          </a:p>
        </p:txBody>
      </p:sp>
      <p:sp>
        <p:nvSpPr>
          <p:cNvPr id="4" name="Содержимое 3"/>
          <p:cNvSpPr>
            <a:spLocks noGrp="1"/>
          </p:cNvSpPr>
          <p:nvPr>
            <p:ph sz="half" idx="2"/>
          </p:nvPr>
        </p:nvSpPr>
        <p:spPr>
          <a:xfrm>
            <a:off x="4572000" y="1340768"/>
            <a:ext cx="4343400" cy="3196952"/>
          </a:xfrm>
          <a:ln>
            <a:solidFill>
              <a:schemeClr val="accent2">
                <a:lumMod val="50000"/>
              </a:schemeClr>
            </a:solidFill>
          </a:ln>
        </p:spPr>
        <p:txBody>
          <a:bodyPr>
            <a:normAutofit/>
          </a:bodyPr>
          <a:lstStyle/>
          <a:p>
            <a:pPr>
              <a:buClr>
                <a:schemeClr val="accent2">
                  <a:lumMod val="50000"/>
                </a:schemeClr>
              </a:buClr>
            </a:pPr>
            <a:r>
              <a:rPr lang="ru-RU" sz="2000" b="1" dirty="0" smtClean="0">
                <a:solidFill>
                  <a:schemeClr val="tx1"/>
                </a:solidFill>
                <a:latin typeface="Arial" pitchFamily="34" charset="0"/>
                <a:cs typeface="Arial" pitchFamily="34" charset="0"/>
              </a:rPr>
              <a:t>Регламентация прав и обязанностей всех сословий</a:t>
            </a:r>
          </a:p>
          <a:p>
            <a:pPr>
              <a:buClr>
                <a:schemeClr val="accent2">
                  <a:lumMod val="50000"/>
                </a:schemeClr>
              </a:buClr>
            </a:pPr>
            <a:r>
              <a:rPr lang="ru-RU" sz="2000" b="1" dirty="0" smtClean="0">
                <a:solidFill>
                  <a:schemeClr val="tx1"/>
                </a:solidFill>
                <a:latin typeface="Arial" pitchFamily="34" charset="0"/>
                <a:cs typeface="Arial" pitchFamily="34" charset="0"/>
              </a:rPr>
              <a:t>Прикрепление посадских людей к посадам и слободам</a:t>
            </a:r>
          </a:p>
          <a:p>
            <a:pPr>
              <a:buClr>
                <a:schemeClr val="accent2">
                  <a:lumMod val="50000"/>
                </a:schemeClr>
              </a:buClr>
            </a:pPr>
            <a:r>
              <a:rPr lang="ru-RU" sz="2000" b="1" dirty="0" smtClean="0">
                <a:solidFill>
                  <a:schemeClr val="tx1"/>
                </a:solidFill>
                <a:latin typeface="Arial" pitchFamily="34" charset="0"/>
                <a:cs typeface="Arial" pitchFamily="34" charset="0"/>
              </a:rPr>
              <a:t>Дворяне получили право передавать поместье по наследству, если их сыновья продолжали отцовскую службу</a:t>
            </a:r>
          </a:p>
          <a:p>
            <a:endParaRPr lang="ru-RU" dirty="0">
              <a:solidFill>
                <a:schemeClr val="tx1"/>
              </a:solidFill>
            </a:endParaRPr>
          </a:p>
        </p:txBody>
      </p:sp>
      <p:pic>
        <p:nvPicPr>
          <p:cNvPr id="2052" name="Picture 4" descr="http://starinarus.ru/images/cmotr.jpg"/>
          <p:cNvPicPr>
            <a:picLocks noChangeAspect="1" noChangeArrowheads="1"/>
          </p:cNvPicPr>
          <p:nvPr/>
        </p:nvPicPr>
        <p:blipFill>
          <a:blip r:embed="rId2" cstate="print"/>
          <a:srcRect/>
          <a:stretch>
            <a:fillRect/>
          </a:stretch>
        </p:blipFill>
        <p:spPr bwMode="auto">
          <a:xfrm>
            <a:off x="899592" y="2708920"/>
            <a:ext cx="2990915" cy="2093641"/>
          </a:xfrm>
          <a:prstGeom prst="rect">
            <a:avLst/>
          </a:prstGeom>
          <a:noFill/>
          <a:ln>
            <a:solidFill>
              <a:schemeClr val="accent2">
                <a:lumMod val="50000"/>
              </a:schemeClr>
            </a:solidFill>
          </a:ln>
        </p:spPr>
      </p:pic>
      <p:sp>
        <p:nvSpPr>
          <p:cNvPr id="7" name="Прямоугольник 6"/>
          <p:cNvSpPr/>
          <p:nvPr/>
        </p:nvSpPr>
        <p:spPr>
          <a:xfrm>
            <a:off x="323528" y="5445224"/>
            <a:ext cx="8136904" cy="1200329"/>
          </a:xfrm>
          <a:prstGeom prst="rect">
            <a:avLst/>
          </a:prstGeom>
        </p:spPr>
        <p:txBody>
          <a:bodyPr wrap="square">
            <a:spAutoFit/>
          </a:bodyPr>
          <a:lstStyle/>
          <a:p>
            <a:r>
              <a:rPr lang="ru-RU" sz="2400" b="1" dirty="0">
                <a:solidFill>
                  <a:srgbClr val="C00000"/>
                </a:solidFill>
                <a:latin typeface="Arial" pitchFamily="34" charset="0"/>
                <a:cs typeface="Arial" pitchFamily="34" charset="0"/>
              </a:rPr>
              <a:t>Юридическое оформление процесса перехода от сословно – представительной монархии к абсолютной</a:t>
            </a:r>
          </a:p>
        </p:txBody>
      </p:sp>
    </p:spTree>
    <p:extLst>
      <p:ext uri="{BB962C8B-B14F-4D97-AF65-F5344CB8AC3E}">
        <p14:creationId xmlns:p14="http://schemas.microsoft.com/office/powerpoint/2010/main" xmlns="" val="249376641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556792"/>
            <a:ext cx="8784976" cy="3539430"/>
          </a:xfrm>
          <a:prstGeom prst="rect">
            <a:avLst/>
          </a:prstGeom>
          <a:noFill/>
        </p:spPr>
        <p:txBody>
          <a:bodyPr wrap="square" rtlCol="0">
            <a:spAutoFit/>
          </a:bodyPr>
          <a:lstStyle/>
          <a:p>
            <a:pPr marL="342900" indent="-342900">
              <a:buAutoNum type="arabicParenR"/>
            </a:pPr>
            <a:r>
              <a:rPr lang="ru-RU" sz="3200" b="1" dirty="0" smtClean="0">
                <a:latin typeface="Arial" panose="020B0604020202020204" pitchFamily="34" charset="0"/>
                <a:cs typeface="Arial" panose="020B0604020202020204" pitchFamily="34" charset="0"/>
              </a:rPr>
              <a:t> Первые </a:t>
            </a:r>
            <a:r>
              <a:rPr lang="ru-RU" sz="3200" b="1" dirty="0">
                <a:latin typeface="Arial" panose="020B0604020202020204" pitchFamily="34" charset="0"/>
                <a:cs typeface="Arial" panose="020B0604020202020204" pitchFamily="34" charset="0"/>
              </a:rPr>
              <a:t>Романовы. </a:t>
            </a:r>
            <a:endParaRPr lang="ru-RU" sz="3200" b="1" dirty="0" smtClean="0">
              <a:latin typeface="Arial" panose="020B0604020202020204" pitchFamily="34" charset="0"/>
              <a:cs typeface="Arial" panose="020B0604020202020204" pitchFamily="34" charset="0"/>
            </a:endParaRPr>
          </a:p>
          <a:p>
            <a:r>
              <a:rPr lang="ru-RU" sz="3200" b="1" dirty="0" smtClean="0">
                <a:latin typeface="Arial" panose="020B0604020202020204" pitchFamily="34" charset="0"/>
                <a:cs typeface="Arial" panose="020B0604020202020204" pitchFamily="34" charset="0"/>
              </a:rPr>
              <a:t>2</a:t>
            </a:r>
            <a:r>
              <a:rPr lang="ru-RU" sz="3200" b="1" dirty="0">
                <a:latin typeface="Arial" panose="020B0604020202020204" pitchFamily="34" charset="0"/>
                <a:cs typeface="Arial" panose="020B0604020202020204" pitchFamily="34" charset="0"/>
              </a:rPr>
              <a:t>) Земские соборы. </a:t>
            </a:r>
            <a:endParaRPr lang="ru-RU" sz="3200" b="1" dirty="0" smtClean="0">
              <a:latin typeface="Arial" panose="020B0604020202020204" pitchFamily="34" charset="0"/>
              <a:cs typeface="Arial" panose="020B0604020202020204" pitchFamily="34" charset="0"/>
            </a:endParaRPr>
          </a:p>
          <a:p>
            <a:r>
              <a:rPr lang="ru-RU" sz="3200" b="1" dirty="0" smtClean="0">
                <a:latin typeface="Arial" panose="020B0604020202020204" pitchFamily="34" charset="0"/>
                <a:cs typeface="Arial" panose="020B0604020202020204" pitchFamily="34" charset="0"/>
              </a:rPr>
              <a:t>3</a:t>
            </a:r>
            <a:r>
              <a:rPr lang="ru-RU" sz="3200" b="1" dirty="0">
                <a:latin typeface="Arial" panose="020B0604020202020204" pitchFamily="34" charset="0"/>
                <a:cs typeface="Arial" panose="020B0604020202020204" pitchFamily="34" charset="0"/>
              </a:rPr>
              <a:t>) Боярская дума. </a:t>
            </a:r>
            <a:endParaRPr lang="ru-RU" sz="3200" b="1" dirty="0" smtClean="0">
              <a:latin typeface="Arial" panose="020B0604020202020204" pitchFamily="34" charset="0"/>
              <a:cs typeface="Arial" panose="020B0604020202020204" pitchFamily="34" charset="0"/>
            </a:endParaRPr>
          </a:p>
          <a:p>
            <a:r>
              <a:rPr lang="ru-RU" sz="3200" b="1" dirty="0" smtClean="0">
                <a:latin typeface="Arial" panose="020B0604020202020204" pitchFamily="34" charset="0"/>
                <a:cs typeface="Arial" panose="020B0604020202020204" pitchFamily="34" charset="0"/>
              </a:rPr>
              <a:t>4</a:t>
            </a:r>
            <a:r>
              <a:rPr lang="ru-RU" sz="3200" b="1" dirty="0">
                <a:latin typeface="Arial" panose="020B0604020202020204" pitchFamily="34" charset="0"/>
                <a:cs typeface="Arial" panose="020B0604020202020204" pitchFamily="34" charset="0"/>
              </a:rPr>
              <a:t>) Приказы</a:t>
            </a:r>
            <a:r>
              <a:rPr lang="ru-RU" sz="3200" b="1" dirty="0" smtClean="0">
                <a:latin typeface="Arial" panose="020B0604020202020204" pitchFamily="34" charset="0"/>
                <a:cs typeface="Arial" panose="020B0604020202020204" pitchFamily="34" charset="0"/>
              </a:rPr>
              <a:t>.</a:t>
            </a:r>
          </a:p>
          <a:p>
            <a:r>
              <a:rPr lang="ru-RU" sz="3200" b="1" dirty="0" smtClean="0">
                <a:latin typeface="Arial" panose="020B0604020202020204" pitchFamily="34" charset="0"/>
                <a:cs typeface="Arial" panose="020B0604020202020204" pitchFamily="34" charset="0"/>
              </a:rPr>
              <a:t>5</a:t>
            </a:r>
            <a:r>
              <a:rPr lang="ru-RU" sz="3200" b="1" dirty="0">
                <a:latin typeface="Arial" panose="020B0604020202020204" pitchFamily="34" charset="0"/>
                <a:cs typeface="Arial" panose="020B0604020202020204" pitchFamily="34" charset="0"/>
              </a:rPr>
              <a:t>) Местное управление. </a:t>
            </a:r>
            <a:endParaRPr lang="ru-RU" sz="3200" b="1" dirty="0" smtClean="0">
              <a:latin typeface="Arial" panose="020B0604020202020204" pitchFamily="34" charset="0"/>
              <a:cs typeface="Arial" panose="020B0604020202020204" pitchFamily="34" charset="0"/>
            </a:endParaRPr>
          </a:p>
          <a:p>
            <a:r>
              <a:rPr lang="ru-RU" sz="3200" b="1" dirty="0" smtClean="0">
                <a:latin typeface="Arial" panose="020B0604020202020204" pitchFamily="34" charset="0"/>
                <a:cs typeface="Arial" panose="020B0604020202020204" pitchFamily="34" charset="0"/>
              </a:rPr>
              <a:t>6</a:t>
            </a:r>
            <a:r>
              <a:rPr lang="ru-RU" sz="3200" b="1" dirty="0">
                <a:latin typeface="Arial" panose="020B0604020202020204" pitchFamily="34" charset="0"/>
                <a:cs typeface="Arial" panose="020B0604020202020204" pitchFamily="34" charset="0"/>
              </a:rPr>
              <a:t>) Реформа армии. </a:t>
            </a:r>
            <a:endParaRPr lang="ru-RU" sz="3200" b="1" dirty="0" smtClean="0">
              <a:latin typeface="Arial" panose="020B0604020202020204" pitchFamily="34" charset="0"/>
              <a:cs typeface="Arial" panose="020B0604020202020204" pitchFamily="34" charset="0"/>
            </a:endParaRPr>
          </a:p>
          <a:p>
            <a:r>
              <a:rPr lang="ru-RU" sz="3200" b="1" dirty="0" smtClean="0">
                <a:latin typeface="Arial" panose="020B0604020202020204" pitchFamily="34" charset="0"/>
                <a:cs typeface="Arial" panose="020B0604020202020204" pitchFamily="34" charset="0"/>
              </a:rPr>
              <a:t>7</a:t>
            </a:r>
            <a:r>
              <a:rPr lang="ru-RU" sz="3200" b="1" dirty="0">
                <a:latin typeface="Arial" panose="020B0604020202020204" pitchFamily="34" charset="0"/>
                <a:cs typeface="Arial" panose="020B0604020202020204" pitchFamily="34" charset="0"/>
              </a:rPr>
              <a:t>) Законы. Соборное уложение 1649 г.</a:t>
            </a:r>
          </a:p>
        </p:txBody>
      </p:sp>
      <p:sp>
        <p:nvSpPr>
          <p:cNvPr id="4" name="TextBox 3"/>
          <p:cNvSpPr txBox="1"/>
          <p:nvPr/>
        </p:nvSpPr>
        <p:spPr>
          <a:xfrm>
            <a:off x="2627784" y="404664"/>
            <a:ext cx="2893997" cy="707886"/>
          </a:xfrm>
          <a:prstGeom prst="rect">
            <a:avLst/>
          </a:prstGeom>
          <a:noFill/>
        </p:spPr>
        <p:txBody>
          <a:bodyPr wrap="none" rtlCol="0">
            <a:spAutoFit/>
          </a:bodyPr>
          <a:lstStyle/>
          <a:p>
            <a:r>
              <a:rPr lang="ru-RU" sz="4000" b="1" dirty="0" smtClean="0">
                <a:solidFill>
                  <a:srgbClr val="C00000"/>
                </a:solidFill>
                <a:latin typeface="Times New Roman" pitchFamily="18" charset="0"/>
                <a:cs typeface="Times New Roman" pitchFamily="18" charset="0"/>
              </a:rPr>
              <a:t>План урока</a:t>
            </a:r>
            <a:endParaRPr lang="ru-RU" sz="40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61686938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83568" y="2276872"/>
            <a:ext cx="8064896" cy="26642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3600" b="1" i="1" u="none" strike="noStrike" kern="1200" cap="none" spc="0" normalizeH="0" baseline="0" noProof="0" dirty="0" smtClean="0">
                <a:ln>
                  <a:noFill/>
                </a:ln>
                <a:solidFill>
                  <a:srgbClr val="C00000"/>
                </a:solidFill>
                <a:effectLst/>
                <a:uLnTx/>
                <a:uFillTx/>
                <a:latin typeface="Calibri"/>
                <a:ea typeface="+mn-ea"/>
                <a:cs typeface="+mn-cs"/>
              </a:rPr>
              <a:t>Законодательство </a:t>
            </a:r>
            <a:r>
              <a:rPr kumimoji="0" lang="ru-RU" sz="3600" b="1" i="1" u="none" strike="noStrike" kern="1200" cap="none" spc="0" normalizeH="0" baseline="0" noProof="0" dirty="0">
                <a:ln>
                  <a:noFill/>
                </a:ln>
                <a:solidFill>
                  <a:srgbClr val="C00000"/>
                </a:solidFill>
                <a:effectLst/>
                <a:uLnTx/>
                <a:uFillTx/>
                <a:latin typeface="Calibri"/>
                <a:ea typeface="+mn-ea"/>
                <a:cs typeface="+mn-cs"/>
              </a:rPr>
              <a:t>делало все, чтобы защитить, укрепить и возвеличить царя и его </a:t>
            </a:r>
            <a:r>
              <a:rPr kumimoji="0" lang="ru-RU" sz="3600" b="1" i="1" u="none" strike="noStrike" kern="1200" cap="none" spc="0" normalizeH="0" baseline="0" noProof="0" dirty="0" smtClean="0">
                <a:ln>
                  <a:noFill/>
                </a:ln>
                <a:solidFill>
                  <a:srgbClr val="C00000"/>
                </a:solidFill>
                <a:effectLst/>
                <a:uLnTx/>
                <a:uFillTx/>
                <a:latin typeface="Calibri"/>
                <a:ea typeface="+mn-ea"/>
                <a:cs typeface="+mn-cs"/>
              </a:rPr>
              <a:t>власть.</a:t>
            </a:r>
            <a:endParaRPr kumimoji="0" lang="ru-RU" sz="3600" b="1" i="0" u="none" strike="noStrike" kern="1200" cap="none" spc="0" normalizeH="0" baseline="0" noProof="0" dirty="0">
              <a:ln>
                <a:noFill/>
              </a:ln>
              <a:solidFill>
                <a:srgbClr val="C00000"/>
              </a:solidFill>
              <a:effectLst/>
              <a:uLnTx/>
              <a:uFillTx/>
              <a:latin typeface="Calibri"/>
              <a:ea typeface="+mn-ea"/>
              <a:cs typeface="+mn-cs"/>
            </a:endParaRPr>
          </a:p>
        </p:txBody>
      </p:sp>
      <p:sp>
        <p:nvSpPr>
          <p:cNvPr id="6" name="Прямоугольник 5"/>
          <p:cNvSpPr/>
          <p:nvPr/>
        </p:nvSpPr>
        <p:spPr>
          <a:xfrm>
            <a:off x="635402" y="404664"/>
            <a:ext cx="2560462" cy="830997"/>
          </a:xfrm>
          <a:prstGeom prst="rect">
            <a:avLst/>
          </a:prstGeom>
        </p:spPr>
        <p:txBody>
          <a:bodyPr wrap="square">
            <a:spAutoFit/>
          </a:bodyPr>
          <a:lstStyle/>
          <a:p>
            <a:pPr lvl="0">
              <a:defRPr/>
            </a:pPr>
            <a:r>
              <a:rPr lang="ru-RU" sz="4800" b="1" i="1" dirty="0">
                <a:solidFill>
                  <a:srgbClr val="C00000"/>
                </a:solidFill>
              </a:rPr>
              <a:t>Вывод</a:t>
            </a:r>
            <a:endParaRPr lang="ru-RU" sz="4800" b="1" dirty="0">
              <a:solidFill>
                <a:srgbClr val="C00000"/>
              </a:solidFill>
            </a:endParaRPr>
          </a:p>
        </p:txBody>
      </p:sp>
    </p:spTree>
    <p:extLst>
      <p:ext uri="{BB962C8B-B14F-4D97-AF65-F5344CB8AC3E}">
        <p14:creationId xmlns:p14="http://schemas.microsoft.com/office/powerpoint/2010/main" xmlns="" val="264627035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95736" y="260648"/>
            <a:ext cx="4896544" cy="707886"/>
          </a:xfrm>
          <a:prstGeom prst="rect">
            <a:avLst/>
          </a:prstGeom>
          <a:noFill/>
        </p:spPr>
        <p:txBody>
          <a:bodyPr wrap="square" rtlCol="0">
            <a:spAutoFit/>
          </a:bodyPr>
          <a:lstStyle/>
          <a:p>
            <a:pPr algn="ctr"/>
            <a:r>
              <a:rPr lang="ru-RU" sz="4000" b="1" dirty="0" smtClean="0">
                <a:solidFill>
                  <a:srgbClr val="C00000"/>
                </a:solidFill>
                <a:latin typeface="Times New Roman" pitchFamily="18" charset="0"/>
                <a:cs typeface="Times New Roman" pitchFamily="18" charset="0"/>
              </a:rPr>
              <a:t>Вопрос урока!!!</a:t>
            </a:r>
            <a:endParaRPr lang="ru-RU" sz="4000" b="1" dirty="0">
              <a:solidFill>
                <a:srgbClr val="C00000"/>
              </a:solidFill>
              <a:latin typeface="Times New Roman" pitchFamily="18" charset="0"/>
              <a:cs typeface="Times New Roman" pitchFamily="18" charset="0"/>
            </a:endParaRPr>
          </a:p>
        </p:txBody>
      </p:sp>
      <p:sp>
        <p:nvSpPr>
          <p:cNvPr id="3" name="TextBox 2"/>
          <p:cNvSpPr txBox="1"/>
          <p:nvPr/>
        </p:nvSpPr>
        <p:spPr>
          <a:xfrm>
            <a:off x="575556" y="2420888"/>
            <a:ext cx="8136904" cy="1569660"/>
          </a:xfrm>
          <a:prstGeom prst="rect">
            <a:avLst/>
          </a:prstGeom>
          <a:noFill/>
        </p:spPr>
        <p:txBody>
          <a:bodyPr wrap="square" rtlCol="0">
            <a:spAutoFit/>
          </a:bodyPr>
          <a:lstStyle/>
          <a:p>
            <a:r>
              <a:rPr lang="ru-RU" sz="3200" b="1" dirty="0" smtClean="0">
                <a:latin typeface="Arial" panose="020B0604020202020204" pitchFamily="34" charset="0"/>
                <a:cs typeface="Arial" panose="020B0604020202020204" pitchFamily="34" charset="0"/>
              </a:rPr>
              <a:t>Какие изменения произошли в  </a:t>
            </a:r>
            <a:r>
              <a:rPr lang="ru-RU" sz="3200" b="1" dirty="0">
                <a:latin typeface="Arial" panose="020B0604020202020204" pitchFamily="34" charset="0"/>
                <a:cs typeface="Arial" panose="020B0604020202020204" pitchFamily="34" charset="0"/>
              </a:rPr>
              <a:t>XVII </a:t>
            </a:r>
            <a:r>
              <a:rPr lang="ru-RU" sz="3200" b="1" dirty="0" smtClean="0">
                <a:latin typeface="Arial" panose="020B0604020202020204" pitchFamily="34" charset="0"/>
                <a:cs typeface="Arial" panose="020B0604020202020204" pitchFamily="34" charset="0"/>
              </a:rPr>
              <a:t>в. </a:t>
            </a:r>
          </a:p>
          <a:p>
            <a:r>
              <a:rPr lang="ru-RU" sz="3200" b="1" dirty="0">
                <a:latin typeface="Arial" panose="020B0604020202020204" pitchFamily="34" charset="0"/>
                <a:cs typeface="Arial" panose="020B0604020202020204" pitchFamily="34" charset="0"/>
              </a:rPr>
              <a:t>в</a:t>
            </a:r>
            <a:r>
              <a:rPr lang="ru-RU" sz="3200" b="1" dirty="0" smtClean="0">
                <a:latin typeface="Arial" panose="020B0604020202020204" pitchFamily="34" charset="0"/>
                <a:cs typeface="Arial" panose="020B0604020202020204" pitchFamily="34" charset="0"/>
              </a:rPr>
              <a:t> государственном устройстве России</a:t>
            </a:r>
            <a:r>
              <a:rPr lang="en-US" sz="3200" b="1" dirty="0" smtClean="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xmlns="" val="115660129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5940" name="Rectangle 4"/>
          <p:cNvSpPr>
            <a:spLocks noGrp="1" noChangeArrowheads="1"/>
          </p:cNvSpPr>
          <p:nvPr>
            <p:ph idx="1"/>
          </p:nvPr>
        </p:nvSpPr>
        <p:spPr>
          <a:xfrm>
            <a:off x="462192" y="3573016"/>
            <a:ext cx="8569325" cy="4751387"/>
          </a:xfrm>
        </p:spPr>
        <p:txBody>
          <a:bodyPr/>
          <a:lstStyle/>
          <a:p>
            <a:pPr marL="0" indent="0" eaLnBrk="1" hangingPunct="1">
              <a:buFont typeface="Wingdings" panose="05000000000000000000" pitchFamily="2" charset="2"/>
              <a:buNone/>
            </a:pPr>
            <a:endParaRPr lang="ru-RU" altLang="ru-RU" sz="2800" b="1" dirty="0">
              <a:solidFill>
                <a:srgbClr val="C00000"/>
              </a:solidFill>
              <a:latin typeface="Arial" panose="020B0604020202020204" pitchFamily="34" charset="0"/>
              <a:cs typeface="Arial" panose="020B0604020202020204" pitchFamily="34" charset="0"/>
            </a:endParaRPr>
          </a:p>
          <a:p>
            <a:pPr marL="0" indent="0" eaLnBrk="1" hangingPunct="1">
              <a:buFont typeface="Wingdings" panose="05000000000000000000" pitchFamily="2" charset="2"/>
              <a:buNone/>
            </a:pPr>
            <a:r>
              <a:rPr lang="ru-RU" altLang="ru-RU" sz="2800" b="1" dirty="0" smtClean="0">
                <a:solidFill>
                  <a:schemeClr val="tx1"/>
                </a:solidFill>
                <a:latin typeface="Arial" panose="020B0604020202020204" pitchFamily="34" charset="0"/>
                <a:cs typeface="Arial" panose="020B0604020202020204" pitchFamily="34" charset="0"/>
              </a:rPr>
              <a:t>Если Ивану Грозному для установления безграничной власти потребовался террор, то Алексею Михайловичу он был не нужен - его власть опиралась на постоянно действующий аппарат управления. </a:t>
            </a:r>
          </a:p>
        </p:txBody>
      </p:sp>
      <p:sp>
        <p:nvSpPr>
          <p:cNvPr id="3" name="Прямоугольник 2"/>
          <p:cNvSpPr/>
          <p:nvPr/>
        </p:nvSpPr>
        <p:spPr>
          <a:xfrm>
            <a:off x="462192" y="340797"/>
            <a:ext cx="1625766" cy="646331"/>
          </a:xfrm>
          <a:prstGeom prst="rect">
            <a:avLst/>
          </a:prstGeom>
        </p:spPr>
        <p:txBody>
          <a:bodyPr wrap="none">
            <a:spAutoFit/>
          </a:bodyPr>
          <a:lstStyle/>
          <a:p>
            <a:r>
              <a:rPr lang="ru-RU" altLang="ru-RU" sz="3600" b="1" u="sng" dirty="0">
                <a:solidFill>
                  <a:srgbClr val="C00000"/>
                </a:solidFill>
                <a:latin typeface="Arial Narrow" panose="020B0606020202030204" pitchFamily="34" charset="0"/>
              </a:rPr>
              <a:t>Вывод:</a:t>
            </a:r>
          </a:p>
        </p:txBody>
      </p:sp>
      <p:sp>
        <p:nvSpPr>
          <p:cNvPr id="4" name="Прямоугольник 3"/>
          <p:cNvSpPr/>
          <p:nvPr/>
        </p:nvSpPr>
        <p:spPr>
          <a:xfrm>
            <a:off x="438287" y="1340768"/>
            <a:ext cx="8419957" cy="2554545"/>
          </a:xfrm>
          <a:prstGeom prst="rect">
            <a:avLst/>
          </a:prstGeom>
        </p:spPr>
        <p:txBody>
          <a:bodyPr wrap="square">
            <a:spAutoFit/>
          </a:bodyPr>
          <a:lstStyle/>
          <a:p>
            <a:r>
              <a:rPr lang="ru-RU" altLang="ru-RU" sz="3200" b="1" dirty="0">
                <a:solidFill>
                  <a:srgbClr val="C00000"/>
                </a:solidFill>
                <a:latin typeface="Arial" panose="020B0604020202020204" pitchFamily="34" charset="0"/>
                <a:cs typeface="Arial" panose="020B0604020202020204" pitchFamily="34" charset="0"/>
              </a:rPr>
              <a:t>Все происходившие в XVII веке в системе управления государством изменения были направлены на укрепление единоличной царской власти. </a:t>
            </a:r>
          </a:p>
        </p:txBody>
      </p:sp>
    </p:spTree>
    <p:extLst>
      <p:ext uri="{BB962C8B-B14F-4D97-AF65-F5344CB8AC3E}">
        <p14:creationId xmlns:p14="http://schemas.microsoft.com/office/powerpoint/2010/main" xmlns="" val="28612462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42" presetClass="entr" presetSubtype="0" fill="hold" grpId="0" nodeType="withEffect">
                                  <p:stCondLst>
                                    <p:cond delay="0"/>
                                  </p:stCondLst>
                                  <p:childTnLst>
                                    <p:set>
                                      <p:cBhvr>
                                        <p:cTn id="8" dur="1" fill="hold">
                                          <p:stCondLst>
                                            <p:cond delay="0"/>
                                          </p:stCondLst>
                                        </p:cTn>
                                        <p:tgtEl>
                                          <p:spTgt spid="295940">
                                            <p:txEl>
                                              <p:pRg st="1" end="1"/>
                                            </p:txEl>
                                          </p:spTgt>
                                        </p:tgtEl>
                                        <p:attrNameLst>
                                          <p:attrName>style.visibility</p:attrName>
                                        </p:attrNameLst>
                                      </p:cBhvr>
                                      <p:to>
                                        <p:strVal val="visible"/>
                                      </p:to>
                                    </p:set>
                                    <p:animEffect transition="in" filter="fade">
                                      <p:cBhvr>
                                        <p:cTn id="9" dur="1000"/>
                                        <p:tgtEl>
                                          <p:spTgt spid="295940">
                                            <p:txEl>
                                              <p:pRg st="1" end="1"/>
                                            </p:txEl>
                                          </p:spTgt>
                                        </p:tgtEl>
                                      </p:cBhvr>
                                    </p:animEffect>
                                    <p:anim calcmode="lin" valueType="num">
                                      <p:cBhvr>
                                        <p:cTn id="10" dur="1000" fill="hold"/>
                                        <p:tgtEl>
                                          <p:spTgt spid="295940">
                                            <p:txEl>
                                              <p:pRg st="1" end="1"/>
                                            </p:txEl>
                                          </p:spTgt>
                                        </p:tgtEl>
                                        <p:attrNameLst>
                                          <p:attrName>ppt_x</p:attrName>
                                        </p:attrNameLst>
                                      </p:cBhvr>
                                      <p:tavLst>
                                        <p:tav tm="0">
                                          <p:val>
                                            <p:strVal val="#ppt_x"/>
                                          </p:val>
                                        </p:tav>
                                        <p:tav tm="100000">
                                          <p:val>
                                            <p:strVal val="#ppt_x"/>
                                          </p:val>
                                        </p:tav>
                                      </p:tavLst>
                                    </p:anim>
                                    <p:anim calcmode="lin" valueType="num">
                                      <p:cBhvr>
                                        <p:cTn id="11" dur="1000" fill="hold"/>
                                        <p:tgtEl>
                                          <p:spTgt spid="29594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40" grpId="0" build="p"/>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188640"/>
            <a:ext cx="6192688" cy="646331"/>
          </a:xfrm>
          <a:prstGeom prst="rect">
            <a:avLst/>
          </a:prstGeom>
          <a:noFill/>
        </p:spPr>
        <p:txBody>
          <a:bodyPr wrap="square" rtlCol="0">
            <a:spAutoFit/>
          </a:bodyPr>
          <a:lstStyle/>
          <a:p>
            <a:pPr algn="ctr"/>
            <a:r>
              <a:rPr lang="ru-RU" sz="3600" b="1" dirty="0" smtClean="0">
                <a:solidFill>
                  <a:srgbClr val="7030A0"/>
                </a:solidFill>
                <a:latin typeface="Times New Roman" pitchFamily="18" charset="0"/>
                <a:cs typeface="Times New Roman" pitchFamily="18" charset="0"/>
              </a:rPr>
              <a:t>Подведем </a:t>
            </a:r>
            <a:r>
              <a:rPr lang="ru-RU" sz="3600" b="1" dirty="0" smtClean="0">
                <a:solidFill>
                  <a:srgbClr val="7030A0"/>
                </a:solidFill>
                <a:latin typeface="Times New Roman" pitchFamily="18" charset="0"/>
                <a:cs typeface="Times New Roman" pitchFamily="18" charset="0"/>
              </a:rPr>
              <a:t>итоги</a:t>
            </a:r>
            <a:r>
              <a:rPr lang="ru-RU" sz="3600" b="1" dirty="0" smtClean="0">
                <a:solidFill>
                  <a:srgbClr val="7030A0"/>
                </a:solidFill>
                <a:latin typeface="Times New Roman" pitchFamily="18" charset="0"/>
                <a:cs typeface="Times New Roman" pitchFamily="18" charset="0"/>
              </a:rPr>
              <a:t>:</a:t>
            </a:r>
            <a:endParaRPr lang="ru-RU" sz="3600" b="1" dirty="0">
              <a:solidFill>
                <a:srgbClr val="7030A0"/>
              </a:solidFill>
              <a:latin typeface="Times New Roman" pitchFamily="18" charset="0"/>
              <a:cs typeface="Times New Roman" pitchFamily="18" charset="0"/>
            </a:endParaRPr>
          </a:p>
        </p:txBody>
      </p:sp>
      <p:sp>
        <p:nvSpPr>
          <p:cNvPr id="4" name="TextBox 3"/>
          <p:cNvSpPr txBox="1"/>
          <p:nvPr/>
        </p:nvSpPr>
        <p:spPr>
          <a:xfrm>
            <a:off x="179512" y="1052736"/>
            <a:ext cx="8784976" cy="5478423"/>
          </a:xfrm>
          <a:prstGeom prst="rect">
            <a:avLst/>
          </a:prstGeom>
          <a:noFill/>
        </p:spPr>
        <p:txBody>
          <a:bodyPr wrap="square" rtlCol="0">
            <a:spAutoFit/>
          </a:bodyPr>
          <a:lstStyle/>
          <a:p>
            <a:r>
              <a:rPr lang="ru-RU" sz="2800" b="1" dirty="0" smtClean="0">
                <a:latin typeface="Arial" panose="020B0604020202020204" pitchFamily="34" charset="0"/>
                <a:cs typeface="Arial" panose="020B0604020202020204" pitchFamily="34" charset="0"/>
              </a:rPr>
              <a:t>-В течение </a:t>
            </a:r>
            <a:r>
              <a:rPr lang="ru-RU" sz="2800" b="1" dirty="0">
                <a:latin typeface="Arial" panose="020B0604020202020204" pitchFamily="34" charset="0"/>
                <a:cs typeface="Arial" panose="020B0604020202020204" pitchFamily="34" charset="0"/>
              </a:rPr>
              <a:t>XVII </a:t>
            </a:r>
            <a:r>
              <a:rPr lang="ru-RU" sz="2800" b="1" dirty="0" smtClean="0">
                <a:latin typeface="Arial" panose="020B0604020202020204" pitchFamily="34" charset="0"/>
                <a:cs typeface="Arial" panose="020B0604020202020204" pitchFamily="34" charset="0"/>
              </a:rPr>
              <a:t>в. </a:t>
            </a:r>
            <a:r>
              <a:rPr lang="ru-RU" sz="2800" b="1" u="sng" dirty="0" smtClean="0">
                <a:solidFill>
                  <a:srgbClr val="C00000"/>
                </a:solidFill>
                <a:latin typeface="Arial" panose="020B0604020202020204" pitchFamily="34" charset="0"/>
                <a:cs typeface="Arial" panose="020B0604020202020204" pitchFamily="34" charset="0"/>
              </a:rPr>
              <a:t>усиливалась самодержавная власть царя</a:t>
            </a:r>
            <a:r>
              <a:rPr lang="ru-RU" sz="2800" b="1" dirty="0" smtClean="0">
                <a:latin typeface="Arial" panose="020B0604020202020204" pitchFamily="34" charset="0"/>
                <a:cs typeface="Arial" panose="020B0604020202020204" pitchFamily="34" charset="0"/>
              </a:rPr>
              <a:t>, опиравшаяся не на сословное представительство, а на государственный аппарат и армию;</a:t>
            </a:r>
          </a:p>
          <a:p>
            <a:endParaRPr lang="ru-RU" sz="800" b="1" dirty="0" smtClean="0">
              <a:latin typeface="Arial" panose="020B0604020202020204" pitchFamily="34" charset="0"/>
              <a:cs typeface="Arial" panose="020B0604020202020204" pitchFamily="34" charset="0"/>
            </a:endParaRPr>
          </a:p>
          <a:p>
            <a:r>
              <a:rPr lang="ru-RU" sz="2800" b="1" dirty="0" smtClean="0">
                <a:latin typeface="Arial" panose="020B0604020202020204" pitchFamily="34" charset="0"/>
                <a:cs typeface="Arial" panose="020B0604020202020204" pitchFamily="34" charset="0"/>
              </a:rPr>
              <a:t>-Произошло окончательное </a:t>
            </a:r>
            <a:r>
              <a:rPr lang="ru-RU" sz="2800" b="1" u="sng" dirty="0" smtClean="0">
                <a:solidFill>
                  <a:srgbClr val="C00000"/>
                </a:solidFill>
                <a:latin typeface="Arial" panose="020B0604020202020204" pitchFamily="34" charset="0"/>
                <a:cs typeface="Arial" panose="020B0604020202020204" pitchFamily="34" charset="0"/>
              </a:rPr>
              <a:t>оформление крепостничества;</a:t>
            </a:r>
          </a:p>
          <a:p>
            <a:endParaRPr lang="ru-RU" sz="800" b="1" u="sng" dirty="0" smtClean="0">
              <a:solidFill>
                <a:srgbClr val="C00000"/>
              </a:solidFill>
              <a:latin typeface="Arial" panose="020B0604020202020204" pitchFamily="34" charset="0"/>
              <a:cs typeface="Arial" panose="020B0604020202020204" pitchFamily="34" charset="0"/>
            </a:endParaRPr>
          </a:p>
          <a:p>
            <a:r>
              <a:rPr lang="ru-RU" sz="2800" b="1" dirty="0" smtClean="0">
                <a:latin typeface="Arial" panose="020B0604020202020204" pitchFamily="34" charset="0"/>
                <a:cs typeface="Arial" panose="020B0604020202020204" pitchFamily="34" charset="0"/>
              </a:rPr>
              <a:t>-Значительно выросли права и привилегии дворянства --</a:t>
            </a:r>
            <a:r>
              <a:rPr lang="ru-RU" sz="2800" b="1" u="sng" dirty="0" smtClean="0">
                <a:solidFill>
                  <a:srgbClr val="C00000"/>
                </a:solidFill>
                <a:latin typeface="Arial" panose="020B0604020202020204" pitchFamily="34" charset="0"/>
                <a:cs typeface="Arial" panose="020B0604020202020204" pitchFamily="34" charset="0"/>
              </a:rPr>
              <a:t>социальной опоры </a:t>
            </a:r>
            <a:r>
              <a:rPr lang="ru-RU" sz="2800" b="1" dirty="0" smtClean="0">
                <a:latin typeface="Arial" panose="020B0604020202020204" pitchFamily="34" charset="0"/>
                <a:cs typeface="Arial" panose="020B0604020202020204" pitchFamily="34" charset="0"/>
              </a:rPr>
              <a:t>царского самодержавия;</a:t>
            </a:r>
          </a:p>
          <a:p>
            <a:endParaRPr lang="ru-RU" sz="800" b="1" dirty="0" smtClean="0">
              <a:latin typeface="Arial" panose="020B0604020202020204" pitchFamily="34" charset="0"/>
              <a:cs typeface="Arial" panose="020B0604020202020204" pitchFamily="34" charset="0"/>
            </a:endParaRPr>
          </a:p>
          <a:p>
            <a:r>
              <a:rPr lang="ru-RU" sz="2800" b="1" dirty="0" smtClean="0">
                <a:latin typeface="Arial" panose="020B0604020202020204" pitchFamily="34" charset="0"/>
                <a:cs typeface="Arial" panose="020B0604020202020204" pitchFamily="34" charset="0"/>
              </a:rPr>
              <a:t>-Начала формироваться  </a:t>
            </a:r>
            <a:r>
              <a:rPr lang="ru-RU" sz="2800" b="1" u="sng" dirty="0" smtClean="0">
                <a:solidFill>
                  <a:srgbClr val="C00000"/>
                </a:solidFill>
                <a:latin typeface="Arial" panose="020B0604020202020204" pitchFamily="34" charset="0"/>
                <a:cs typeface="Arial" panose="020B0604020202020204" pitchFamily="34" charset="0"/>
              </a:rPr>
              <a:t>регулярная армия</a:t>
            </a:r>
            <a:r>
              <a:rPr lang="ru-RU" sz="2800" b="1" dirty="0" smtClean="0">
                <a:latin typeface="Arial" panose="020B0604020202020204" pitchFamily="34" charset="0"/>
                <a:cs typeface="Arial" panose="020B0604020202020204" pitchFamily="34" charset="0"/>
              </a:rPr>
              <a:t>, построенная по европейскому образцу.</a:t>
            </a:r>
          </a:p>
          <a:p>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64099740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1000"/>
                                        <p:tgtEl>
                                          <p:spTgt spid="4">
                                            <p:txEl>
                                              <p:pRg st="6" end="6"/>
                                            </p:txEl>
                                          </p:spTgt>
                                        </p:tgtEl>
                                      </p:cBhvr>
                                    </p:animEffect>
                                    <p:anim calcmode="lin" valueType="num">
                                      <p:cBhvr>
                                        <p:cTn id="2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95736" y="260648"/>
            <a:ext cx="4896544" cy="707886"/>
          </a:xfrm>
          <a:prstGeom prst="rect">
            <a:avLst/>
          </a:prstGeom>
          <a:noFill/>
        </p:spPr>
        <p:txBody>
          <a:bodyPr wrap="square" rtlCol="0">
            <a:spAutoFit/>
          </a:bodyPr>
          <a:lstStyle/>
          <a:p>
            <a:pPr algn="ctr"/>
            <a:r>
              <a:rPr lang="ru-RU" sz="4000" b="1" dirty="0" smtClean="0">
                <a:solidFill>
                  <a:srgbClr val="C00000"/>
                </a:solidFill>
                <a:latin typeface="Times New Roman" pitchFamily="18" charset="0"/>
                <a:cs typeface="Times New Roman" pitchFamily="18" charset="0"/>
              </a:rPr>
              <a:t>Вопрос урока:</a:t>
            </a:r>
            <a:endParaRPr lang="ru-RU" sz="4000" b="1" dirty="0">
              <a:solidFill>
                <a:srgbClr val="C00000"/>
              </a:solidFill>
              <a:latin typeface="Times New Roman" pitchFamily="18" charset="0"/>
              <a:cs typeface="Times New Roman" pitchFamily="18" charset="0"/>
            </a:endParaRPr>
          </a:p>
        </p:txBody>
      </p:sp>
      <p:sp>
        <p:nvSpPr>
          <p:cNvPr id="3" name="TextBox 2"/>
          <p:cNvSpPr txBox="1"/>
          <p:nvPr/>
        </p:nvSpPr>
        <p:spPr>
          <a:xfrm>
            <a:off x="323528" y="1484784"/>
            <a:ext cx="8712968" cy="1754326"/>
          </a:xfrm>
          <a:prstGeom prst="rect">
            <a:avLst/>
          </a:prstGeom>
          <a:noFill/>
        </p:spPr>
        <p:txBody>
          <a:bodyPr wrap="square" rtlCol="0">
            <a:spAutoFit/>
          </a:bodyPr>
          <a:lstStyle/>
          <a:p>
            <a:r>
              <a:rPr lang="ru-RU" sz="3600" b="1" dirty="0" smtClean="0">
                <a:latin typeface="Arial" panose="020B0604020202020204" pitchFamily="34" charset="0"/>
                <a:cs typeface="Arial" panose="020B0604020202020204" pitchFamily="34" charset="0"/>
              </a:rPr>
              <a:t>Какие изменения произошли в  </a:t>
            </a:r>
            <a:r>
              <a:rPr lang="ru-RU" sz="3600" b="1" dirty="0" err="1" smtClean="0">
                <a:latin typeface="Arial" panose="020B0604020202020204" pitchFamily="34" charset="0"/>
                <a:cs typeface="Arial" panose="020B0604020202020204" pitchFamily="34" charset="0"/>
              </a:rPr>
              <a:t>XVIIв</a:t>
            </a:r>
            <a:r>
              <a:rPr lang="ru-RU" sz="3600" b="1" dirty="0" smtClean="0">
                <a:latin typeface="Arial" panose="020B0604020202020204" pitchFamily="34" charset="0"/>
                <a:cs typeface="Arial" panose="020B0604020202020204" pitchFamily="34" charset="0"/>
              </a:rPr>
              <a:t>. в государственном устройстве России</a:t>
            </a:r>
            <a:r>
              <a:rPr lang="en-US" sz="3600" b="1" dirty="0" smtClean="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xmlns="" val="49218401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48038" y="1916113"/>
            <a:ext cx="2019300" cy="2736850"/>
          </a:xfrm>
          <a:prstGeom prst="rect">
            <a:avLst/>
          </a:prstGeom>
          <a:noFill/>
          <a:ln w="9525">
            <a:solidFill>
              <a:srgbClr val="CC0000"/>
            </a:solidFill>
            <a:miter lim="800000"/>
            <a:headEnd/>
            <a:tailEnd/>
          </a:ln>
          <a:extLst>
            <a:ext uri="{909E8E84-426E-40DD-AFC4-6F175D3DCCD1}">
              <a14:hiddenFill xmlns:a14="http://schemas.microsoft.com/office/drawing/2010/main" xmlns="">
                <a:solidFill>
                  <a:srgbClr val="FFFFFF"/>
                </a:solidFill>
              </a14:hiddenFill>
            </a:ext>
          </a:extLst>
        </p:spPr>
      </p:pic>
      <p:pic>
        <p:nvPicPr>
          <p:cNvPr id="5123"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9750" y="1844675"/>
            <a:ext cx="2090738" cy="2924175"/>
          </a:xfrm>
          <a:prstGeom prst="rect">
            <a:avLst/>
          </a:prstGeom>
          <a:noFill/>
          <a:ln w="9525">
            <a:solidFill>
              <a:srgbClr val="CC0000"/>
            </a:solidFill>
            <a:miter lim="800000"/>
            <a:headEnd/>
            <a:tailEnd/>
          </a:ln>
          <a:extLst>
            <a:ext uri="{909E8E84-426E-40DD-AFC4-6F175D3DCCD1}">
              <a14:hiddenFill xmlns:a14="http://schemas.microsoft.com/office/drawing/2010/main" xmlns="">
                <a:solidFill>
                  <a:srgbClr val="FFFFFF"/>
                </a:solidFill>
              </a14:hiddenFill>
            </a:ext>
          </a:extLst>
        </p:spPr>
      </p:pic>
      <p:pic>
        <p:nvPicPr>
          <p:cNvPr id="5124" name="Picture 9"/>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16688" y="1916113"/>
            <a:ext cx="1993900" cy="2808287"/>
          </a:xfrm>
          <a:prstGeom prst="rect">
            <a:avLst/>
          </a:prstGeom>
          <a:noFill/>
          <a:ln w="9525">
            <a:solidFill>
              <a:srgbClr val="CC0000"/>
            </a:solidFill>
            <a:miter lim="800000"/>
            <a:headEnd/>
            <a:tailEnd/>
          </a:ln>
          <a:extLst>
            <a:ext uri="{909E8E84-426E-40DD-AFC4-6F175D3DCCD1}">
              <a14:hiddenFill xmlns:a14="http://schemas.microsoft.com/office/drawing/2010/main" xmlns="">
                <a:solidFill>
                  <a:srgbClr val="FFFFFF"/>
                </a:solidFill>
              </a14:hiddenFill>
            </a:ext>
          </a:extLst>
        </p:spPr>
      </p:pic>
      <p:sp>
        <p:nvSpPr>
          <p:cNvPr id="5125" name="Rectangle 10"/>
          <p:cNvSpPr>
            <a:spLocks noChangeArrowheads="1"/>
          </p:cNvSpPr>
          <p:nvPr/>
        </p:nvSpPr>
        <p:spPr bwMode="auto">
          <a:xfrm>
            <a:off x="539750" y="4868863"/>
            <a:ext cx="2016125" cy="1439862"/>
          </a:xfrm>
          <a:prstGeom prst="rect">
            <a:avLst/>
          </a:prstGeom>
          <a:solidFill>
            <a:schemeClr val="bg1"/>
          </a:solidFill>
          <a:ln w="9525">
            <a:solidFill>
              <a:srgbClr val="CC000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b="1"/>
              <a:t>Михаил </a:t>
            </a:r>
          </a:p>
          <a:p>
            <a:pPr algn="ctr" eaLnBrk="1" hangingPunct="1"/>
            <a:r>
              <a:rPr lang="ru-RU" altLang="ru-RU" b="1"/>
              <a:t>Федорович</a:t>
            </a:r>
          </a:p>
          <a:p>
            <a:pPr algn="ctr" eaLnBrk="1" hangingPunct="1"/>
            <a:r>
              <a:rPr lang="ru-RU" altLang="ru-RU" b="1"/>
              <a:t>Романов</a:t>
            </a:r>
          </a:p>
          <a:p>
            <a:pPr algn="ctr" eaLnBrk="1" hangingPunct="1"/>
            <a:r>
              <a:rPr lang="ru-RU" altLang="ru-RU" b="1"/>
              <a:t>(1613-1645)</a:t>
            </a:r>
          </a:p>
        </p:txBody>
      </p:sp>
      <p:sp>
        <p:nvSpPr>
          <p:cNvPr id="5126" name="Rectangle 11"/>
          <p:cNvSpPr>
            <a:spLocks noChangeArrowheads="1"/>
          </p:cNvSpPr>
          <p:nvPr/>
        </p:nvSpPr>
        <p:spPr bwMode="auto">
          <a:xfrm>
            <a:off x="3492500" y="4797425"/>
            <a:ext cx="2016125" cy="1368425"/>
          </a:xfrm>
          <a:prstGeom prst="rect">
            <a:avLst/>
          </a:prstGeom>
          <a:solidFill>
            <a:schemeClr val="bg1"/>
          </a:solidFill>
          <a:ln w="9525">
            <a:solidFill>
              <a:srgbClr val="CC000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b="1"/>
              <a:t>Алексей</a:t>
            </a:r>
          </a:p>
          <a:p>
            <a:pPr algn="ctr" eaLnBrk="1" hangingPunct="1"/>
            <a:r>
              <a:rPr lang="ru-RU" altLang="ru-RU" b="1"/>
              <a:t>Михайлович</a:t>
            </a:r>
          </a:p>
          <a:p>
            <a:pPr algn="ctr" eaLnBrk="1" hangingPunct="1"/>
            <a:r>
              <a:rPr lang="ru-RU" altLang="ru-RU" b="1"/>
              <a:t>Романов</a:t>
            </a:r>
          </a:p>
          <a:p>
            <a:pPr algn="ctr" eaLnBrk="1" hangingPunct="1"/>
            <a:r>
              <a:rPr lang="ru-RU" altLang="ru-RU" b="1"/>
              <a:t>(1645-1676)</a:t>
            </a:r>
          </a:p>
        </p:txBody>
      </p:sp>
      <p:sp>
        <p:nvSpPr>
          <p:cNvPr id="5127" name="Rectangle 12"/>
          <p:cNvSpPr>
            <a:spLocks noChangeArrowheads="1"/>
          </p:cNvSpPr>
          <p:nvPr/>
        </p:nvSpPr>
        <p:spPr bwMode="auto">
          <a:xfrm>
            <a:off x="6732588" y="4797425"/>
            <a:ext cx="1728787" cy="1439863"/>
          </a:xfrm>
          <a:prstGeom prst="rect">
            <a:avLst/>
          </a:prstGeom>
          <a:solidFill>
            <a:schemeClr val="bg1"/>
          </a:solidFill>
          <a:ln w="9525">
            <a:solidFill>
              <a:srgbClr val="CC000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b="1"/>
              <a:t>Федор</a:t>
            </a:r>
          </a:p>
          <a:p>
            <a:pPr algn="ctr" eaLnBrk="1" hangingPunct="1"/>
            <a:r>
              <a:rPr lang="ru-RU" altLang="ru-RU" b="1"/>
              <a:t>Алексеевич</a:t>
            </a:r>
          </a:p>
          <a:p>
            <a:pPr algn="ctr" eaLnBrk="1" hangingPunct="1"/>
            <a:r>
              <a:rPr lang="ru-RU" altLang="ru-RU" b="1"/>
              <a:t>Романов</a:t>
            </a:r>
          </a:p>
          <a:p>
            <a:pPr algn="ctr" eaLnBrk="1" hangingPunct="1"/>
            <a:r>
              <a:rPr lang="ru-RU" altLang="ru-RU" b="1"/>
              <a:t>(1676-1682)</a:t>
            </a:r>
          </a:p>
        </p:txBody>
      </p:sp>
      <p:sp>
        <p:nvSpPr>
          <p:cNvPr id="5128" name="Rectangle 14"/>
          <p:cNvSpPr>
            <a:spLocks noChangeArrowheads="1"/>
          </p:cNvSpPr>
          <p:nvPr/>
        </p:nvSpPr>
        <p:spPr bwMode="auto">
          <a:xfrm>
            <a:off x="1042988" y="692150"/>
            <a:ext cx="7345362" cy="792163"/>
          </a:xfrm>
          <a:prstGeom prst="rect">
            <a:avLst/>
          </a:prstGeom>
          <a:noFill/>
          <a:ln w="76200">
            <a:solidFill>
              <a:srgbClr val="9933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sz="4400" b="1" dirty="0"/>
              <a:t>Первые Романовы.</a:t>
            </a:r>
          </a:p>
        </p:txBody>
      </p:sp>
    </p:spTree>
    <p:extLst>
      <p:ext uri="{BB962C8B-B14F-4D97-AF65-F5344CB8AC3E}">
        <p14:creationId xmlns:p14="http://schemas.microsoft.com/office/powerpoint/2010/main" xmlns="" val="110880851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1425969"/>
            <a:ext cx="4103688" cy="4924425"/>
          </a:xfrm>
        </p:spPr>
        <p:txBody>
          <a:bodyPr/>
          <a:lstStyle/>
          <a:p>
            <a:pPr>
              <a:buNone/>
            </a:pPr>
            <a:r>
              <a:rPr lang="ru-RU" altLang="ru-RU" sz="2400" dirty="0" smtClean="0">
                <a:solidFill>
                  <a:schemeClr val="tx1"/>
                </a:solidFill>
              </a:rPr>
              <a:t>1. Михаил Романов был царской крови, из знатного боярского рода.</a:t>
            </a:r>
          </a:p>
          <a:p>
            <a:pPr>
              <a:buNone/>
            </a:pPr>
            <a:r>
              <a:rPr lang="ru-RU" altLang="ru-RU" sz="2400" dirty="0" smtClean="0">
                <a:solidFill>
                  <a:schemeClr val="tx1"/>
                </a:solidFill>
              </a:rPr>
              <a:t>2. Михаилу исполнилось лишь 16 лет, и он не был замешан в событиях Смуты. </a:t>
            </a:r>
          </a:p>
          <a:p>
            <a:pPr>
              <a:buNone/>
            </a:pPr>
            <a:r>
              <a:rPr lang="ru-RU" altLang="ru-RU" sz="2400" dirty="0" smtClean="0">
                <a:solidFill>
                  <a:schemeClr val="tx1"/>
                </a:solidFill>
              </a:rPr>
              <a:t>3. Бояре надеялись, что молодой царь не будет препятствием для проведения их политики. </a:t>
            </a:r>
          </a:p>
        </p:txBody>
      </p:sp>
      <p:pic>
        <p:nvPicPr>
          <p:cNvPr id="14340" name="Picture 2" descr="http://romanovi.com/upload/vocarenie-romanovykh/foto/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93320" y="1844824"/>
            <a:ext cx="4600575" cy="36615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Прямоугольник 1"/>
          <p:cNvSpPr/>
          <p:nvPr/>
        </p:nvSpPr>
        <p:spPr>
          <a:xfrm>
            <a:off x="755576" y="401612"/>
            <a:ext cx="8136904" cy="523220"/>
          </a:xfrm>
          <a:prstGeom prst="rect">
            <a:avLst/>
          </a:prstGeom>
        </p:spPr>
        <p:txBody>
          <a:bodyPr wrap="square">
            <a:spAutoFit/>
          </a:bodyPr>
          <a:lstStyle/>
          <a:p>
            <a:r>
              <a:rPr lang="ru-RU" altLang="ru-RU" sz="2800" b="1" dirty="0" smtClean="0"/>
              <a:t>Причины избрания Михаила Федоровича</a:t>
            </a:r>
            <a:endParaRPr lang="ru-RU" sz="2800" dirty="0"/>
          </a:p>
        </p:txBody>
      </p:sp>
    </p:spTree>
    <p:extLst>
      <p:ext uri="{BB962C8B-B14F-4D97-AF65-F5344CB8AC3E}">
        <p14:creationId xmlns:p14="http://schemas.microsoft.com/office/powerpoint/2010/main" xmlns="" val="1063019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Содержимое 2"/>
          <p:cNvSpPr>
            <a:spLocks noGrp="1"/>
          </p:cNvSpPr>
          <p:nvPr>
            <p:ph idx="1"/>
          </p:nvPr>
        </p:nvSpPr>
        <p:spPr>
          <a:xfrm>
            <a:off x="4572000" y="188913"/>
            <a:ext cx="4392613" cy="6480175"/>
          </a:xfrm>
        </p:spPr>
        <p:txBody>
          <a:bodyPr/>
          <a:lstStyle/>
          <a:p>
            <a:pPr marL="0" indent="0" algn="ctr">
              <a:buFontTx/>
              <a:buNone/>
            </a:pPr>
            <a:r>
              <a:rPr lang="ru-RU" altLang="ru-RU" b="1" dirty="0" smtClean="0">
                <a:solidFill>
                  <a:schemeClr val="tx1"/>
                </a:solidFill>
              </a:rPr>
              <a:t>Михаил Фёдорович Романов</a:t>
            </a:r>
          </a:p>
          <a:p>
            <a:pPr marL="0" indent="0" algn="ctr">
              <a:buFontTx/>
              <a:buNone/>
            </a:pPr>
            <a:r>
              <a:rPr lang="ru-RU" altLang="ru-RU" sz="2000" dirty="0" smtClean="0">
                <a:solidFill>
                  <a:schemeClr val="tx1"/>
                </a:solidFill>
              </a:rPr>
              <a:t>(годы правления 1613-1645)</a:t>
            </a:r>
          </a:p>
          <a:p>
            <a:pPr marL="0" indent="0">
              <a:buFontTx/>
              <a:buNone/>
            </a:pPr>
            <a:r>
              <a:rPr lang="ru-RU" altLang="ru-RU" sz="2200" dirty="0" smtClean="0">
                <a:solidFill>
                  <a:schemeClr val="tx1"/>
                </a:solidFill>
              </a:rPr>
              <a:t>первый русский царь из династии Романовых.</a:t>
            </a:r>
          </a:p>
          <a:p>
            <a:pPr marL="0" indent="0">
              <a:buFontTx/>
              <a:buNone/>
            </a:pPr>
            <a:r>
              <a:rPr lang="ru-RU" altLang="ru-RU" sz="2200" dirty="0" smtClean="0">
                <a:solidFill>
                  <a:schemeClr val="tx1"/>
                </a:solidFill>
              </a:rPr>
              <a:t>Сын московского боярина Фёдора Никитича Романова</a:t>
            </a:r>
          </a:p>
          <a:p>
            <a:pPr marL="0" indent="0">
              <a:buFontTx/>
              <a:buNone/>
            </a:pPr>
            <a:r>
              <a:rPr lang="ru-RU" altLang="ru-RU" sz="2200" dirty="0" smtClean="0">
                <a:solidFill>
                  <a:schemeClr val="tx1"/>
                </a:solidFill>
              </a:rPr>
              <a:t> (впоследствии Патриарха</a:t>
            </a:r>
          </a:p>
          <a:p>
            <a:pPr marL="0" indent="0">
              <a:buFontTx/>
              <a:buNone/>
            </a:pPr>
            <a:r>
              <a:rPr lang="ru-RU" altLang="ru-RU" sz="2200" dirty="0" smtClean="0">
                <a:solidFill>
                  <a:schemeClr val="tx1"/>
                </a:solidFill>
              </a:rPr>
              <a:t>Московского Филарета). </a:t>
            </a:r>
          </a:p>
          <a:p>
            <a:pPr marL="0" indent="0">
              <a:buFontTx/>
              <a:buNone/>
            </a:pPr>
            <a:r>
              <a:rPr lang="ru-RU" altLang="ru-RU" sz="2200" dirty="0" smtClean="0">
                <a:solidFill>
                  <a:schemeClr val="tx1"/>
                </a:solidFill>
              </a:rPr>
              <a:t>Приходился двоюродным племянником последнему русскому царю из московской ветви династии Рюриковичей, </a:t>
            </a:r>
          </a:p>
          <a:p>
            <a:pPr marL="0" indent="0">
              <a:buFontTx/>
              <a:buNone/>
            </a:pPr>
            <a:r>
              <a:rPr lang="ru-RU" altLang="ru-RU" sz="2200" dirty="0" smtClean="0">
                <a:solidFill>
                  <a:schemeClr val="tx1"/>
                </a:solidFill>
              </a:rPr>
              <a:t>Фёдору I Иоанновичу.</a:t>
            </a:r>
          </a:p>
        </p:txBody>
      </p:sp>
      <p:pic>
        <p:nvPicPr>
          <p:cNvPr id="16387" name="Picture 6" descr="http://s51.radikal.ru/i132/1201/3b/f6caeb305ac4.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4427538" cy="681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10379589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all-russia-history.ru/wp-content/uploads/2012/07/mixail-romanov1.jpg"/>
          <p:cNvPicPr>
            <a:picLocks noChangeAspect="1" noChangeArrowheads="1"/>
          </p:cNvPicPr>
          <p:nvPr/>
        </p:nvPicPr>
        <p:blipFill>
          <a:blip r:embed="rId2" cstate="print"/>
          <a:srcRect/>
          <a:stretch>
            <a:fillRect/>
          </a:stretch>
        </p:blipFill>
        <p:spPr bwMode="auto">
          <a:xfrm>
            <a:off x="3359355" y="188640"/>
            <a:ext cx="2940837" cy="3960440"/>
          </a:xfrm>
          <a:prstGeom prst="ellipse">
            <a:avLst/>
          </a:prstGeom>
          <a:ln>
            <a:noFill/>
          </a:ln>
          <a:effectLst>
            <a:softEdge rad="112500"/>
          </a:effectLst>
        </p:spPr>
      </p:pic>
      <p:sp>
        <p:nvSpPr>
          <p:cNvPr id="6" name="Выноска со стрелкой вправо 5"/>
          <p:cNvSpPr/>
          <p:nvPr/>
        </p:nvSpPr>
        <p:spPr>
          <a:xfrm rot="20647345">
            <a:off x="212235" y="3195261"/>
            <a:ext cx="3816424" cy="1872208"/>
          </a:xfrm>
          <a:prstGeom prst="rightArrowCallout">
            <a:avLst>
              <a:gd name="adj1" fmla="val 25000"/>
              <a:gd name="adj2" fmla="val 25000"/>
              <a:gd name="adj3" fmla="val 25000"/>
              <a:gd name="adj4" fmla="val 80818"/>
            </a:avLst>
          </a:prstGeom>
          <a:effectLst>
            <a:glow rad="139700">
              <a:schemeClr val="accent4">
                <a:satMod val="175000"/>
                <a:alpha val="40000"/>
              </a:schemeClr>
            </a:glow>
          </a:effectLst>
        </p:spPr>
        <p:style>
          <a:lnRef idx="2">
            <a:schemeClr val="accent2">
              <a:shade val="50000"/>
            </a:schemeClr>
          </a:lnRef>
          <a:fillRef idx="1">
            <a:schemeClr val="accent2"/>
          </a:fillRef>
          <a:effectRef idx="0">
            <a:schemeClr val="accent2"/>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ru-RU" altLang="ru-RU" sz="2400" b="1" dirty="0" smtClean="0"/>
              <a:t>1613-1619гг.</a:t>
            </a:r>
          </a:p>
          <a:p>
            <a:pPr algn="ctr" eaLnBrk="1" hangingPunct="1">
              <a:defRPr/>
            </a:pPr>
            <a:r>
              <a:rPr lang="ru-RU" altLang="ru-RU" sz="2400" b="1" dirty="0" err="1" smtClean="0"/>
              <a:t>соправление</a:t>
            </a:r>
            <a:r>
              <a:rPr lang="ru-RU" altLang="ru-RU" sz="2400" b="1" dirty="0" smtClean="0"/>
              <a:t> с Боярской думой и Земским собором</a:t>
            </a:r>
          </a:p>
        </p:txBody>
      </p:sp>
      <p:sp>
        <p:nvSpPr>
          <p:cNvPr id="7" name="Выноска со стрелкой влево 6"/>
          <p:cNvSpPr/>
          <p:nvPr/>
        </p:nvSpPr>
        <p:spPr>
          <a:xfrm>
            <a:off x="5724128" y="188640"/>
            <a:ext cx="3168352" cy="1800200"/>
          </a:xfrm>
          <a:prstGeom prst="leftArrowCallout">
            <a:avLst>
              <a:gd name="adj1" fmla="val 25000"/>
              <a:gd name="adj2" fmla="val 25000"/>
              <a:gd name="adj3" fmla="val 25000"/>
              <a:gd name="adj4" fmla="val 76304"/>
            </a:avLst>
          </a:prstGeom>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ru-RU" altLang="ru-RU" sz="2400" b="1" smtClean="0"/>
              <a:t>1619-1633гг.</a:t>
            </a:r>
          </a:p>
          <a:p>
            <a:pPr algn="ctr" eaLnBrk="1" hangingPunct="1">
              <a:defRPr/>
            </a:pPr>
            <a:r>
              <a:rPr lang="ru-RU" altLang="ru-RU" sz="2400" b="1" smtClean="0"/>
              <a:t>соправление с отцом</a:t>
            </a:r>
          </a:p>
          <a:p>
            <a:pPr algn="ctr" eaLnBrk="1" hangingPunct="1">
              <a:defRPr/>
            </a:pPr>
            <a:r>
              <a:rPr lang="ru-RU" altLang="ru-RU" sz="2400" b="1" smtClean="0"/>
              <a:t>Патриархом Филаретом</a:t>
            </a:r>
          </a:p>
        </p:txBody>
      </p:sp>
      <p:pic>
        <p:nvPicPr>
          <p:cNvPr id="38916" name="Picture 4" descr="http://cdn2.img22.rian.ru/images/15972/16/159721628.jpg"/>
          <p:cNvPicPr>
            <a:picLocks noChangeAspect="1" noChangeArrowheads="1"/>
          </p:cNvPicPr>
          <p:nvPr/>
        </p:nvPicPr>
        <p:blipFill>
          <a:blip r:embed="rId3" cstate="print"/>
          <a:srcRect/>
          <a:stretch>
            <a:fillRect/>
          </a:stretch>
        </p:blipFill>
        <p:spPr bwMode="auto">
          <a:xfrm>
            <a:off x="6444208" y="2225222"/>
            <a:ext cx="2699792" cy="3940082"/>
          </a:xfrm>
          <a:prstGeom prst="rect">
            <a:avLst/>
          </a:prstGeom>
          <a:ln>
            <a:noFill/>
          </a:ln>
          <a:effectLst>
            <a:softEdge rad="112500"/>
          </a:effectLst>
        </p:spPr>
      </p:pic>
      <p:pic>
        <p:nvPicPr>
          <p:cNvPr id="38918" name="Picture 6" descr="http://www.rcoit.ru/upload/medialibrary/47a/boyarskaya-duma.jpg"/>
          <p:cNvPicPr>
            <a:picLocks noChangeAspect="1" noChangeArrowheads="1"/>
          </p:cNvPicPr>
          <p:nvPr/>
        </p:nvPicPr>
        <p:blipFill>
          <a:blip r:embed="rId4" cstate="print"/>
          <a:srcRect/>
          <a:stretch>
            <a:fillRect/>
          </a:stretch>
        </p:blipFill>
        <p:spPr bwMode="auto">
          <a:xfrm>
            <a:off x="0" y="102840"/>
            <a:ext cx="3371271" cy="2534072"/>
          </a:xfrm>
          <a:prstGeom prst="rect">
            <a:avLst/>
          </a:prstGeom>
          <a:ln>
            <a:noFill/>
          </a:ln>
          <a:effectLst>
            <a:softEdge rad="112500"/>
          </a:effectLst>
        </p:spPr>
      </p:pic>
      <p:sp>
        <p:nvSpPr>
          <p:cNvPr id="8" name="Прямоугольник 6"/>
          <p:cNvSpPr>
            <a:spLocks noChangeArrowheads="1"/>
          </p:cNvSpPr>
          <p:nvPr/>
        </p:nvSpPr>
        <p:spPr bwMode="auto">
          <a:xfrm>
            <a:off x="5453687" y="6026150"/>
            <a:ext cx="3419475" cy="831850"/>
          </a:xfrm>
          <a:prstGeom prst="rect">
            <a:avLst/>
          </a:prstGeom>
          <a:solidFill>
            <a:schemeClr val="bg1"/>
          </a:solidFill>
          <a:ln w="12700">
            <a:solidFill>
              <a:schemeClr val="tx1"/>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600" dirty="0"/>
              <a:t>1619г. В Москву вернулся отец Михаила Федоровича патриарх </a:t>
            </a:r>
            <a:r>
              <a:rPr lang="ru-RU" altLang="ru-RU" sz="1600" dirty="0" smtClean="0"/>
              <a:t>Филарет</a:t>
            </a:r>
            <a:endParaRPr lang="ru-RU" altLang="ru-RU" sz="1600" dirty="0"/>
          </a:p>
        </p:txBody>
      </p:sp>
    </p:spTree>
    <p:extLst>
      <p:ext uri="{BB962C8B-B14F-4D97-AF65-F5344CB8AC3E}">
        <p14:creationId xmlns:p14="http://schemas.microsoft.com/office/powerpoint/2010/main" xmlns="" val="132428074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Содержимое 2"/>
          <p:cNvSpPr>
            <a:spLocks noGrp="1"/>
          </p:cNvSpPr>
          <p:nvPr>
            <p:ph idx="1"/>
          </p:nvPr>
        </p:nvSpPr>
        <p:spPr>
          <a:xfrm>
            <a:off x="3851275" y="188913"/>
            <a:ext cx="5062538" cy="4525962"/>
          </a:xfrm>
        </p:spPr>
        <p:txBody>
          <a:bodyPr/>
          <a:lstStyle/>
          <a:p>
            <a:pPr marL="0" indent="0">
              <a:spcBef>
                <a:spcPct val="0"/>
              </a:spcBef>
              <a:buFontTx/>
              <a:buNone/>
            </a:pPr>
            <a:r>
              <a:rPr lang="ru-RU" altLang="ru-RU" sz="2400" b="1" dirty="0" smtClean="0">
                <a:solidFill>
                  <a:schemeClr val="tx1"/>
                </a:solidFill>
              </a:rPr>
              <a:t>13 июля 1645г.</a:t>
            </a:r>
          </a:p>
          <a:p>
            <a:pPr marL="0" indent="0">
              <a:spcBef>
                <a:spcPct val="0"/>
              </a:spcBef>
              <a:buFontTx/>
              <a:buNone/>
            </a:pPr>
            <a:r>
              <a:rPr lang="ru-RU" altLang="ru-RU" sz="2400" b="1" dirty="0" smtClean="0">
                <a:solidFill>
                  <a:schemeClr val="tx1"/>
                </a:solidFill>
              </a:rPr>
              <a:t> Михаил Федорович скончался от болезни </a:t>
            </a:r>
          </a:p>
          <a:p>
            <a:pPr marL="0" indent="0">
              <a:spcBef>
                <a:spcPct val="0"/>
              </a:spcBef>
              <a:buFontTx/>
              <a:buNone/>
            </a:pPr>
            <a:r>
              <a:rPr lang="ru-RU" altLang="ru-RU" sz="2400" b="1" dirty="0" smtClean="0">
                <a:solidFill>
                  <a:schemeClr val="tx1"/>
                </a:solidFill>
              </a:rPr>
              <a:t>неизвестного происхождения в возрасте 49 лет. </a:t>
            </a:r>
          </a:p>
        </p:txBody>
      </p:sp>
      <p:pic>
        <p:nvPicPr>
          <p:cNvPr id="55298" name="Picture 2" descr="http://www.pravmir.ru/wp-content/uploads/2013/02/462.028_mikhail_romanov.jpg"/>
          <p:cNvPicPr>
            <a:picLocks noChangeAspect="1" noChangeArrowheads="1"/>
          </p:cNvPicPr>
          <p:nvPr/>
        </p:nvPicPr>
        <p:blipFill>
          <a:blip r:embed="rId2" cstate="print"/>
          <a:srcRect/>
          <a:stretch>
            <a:fillRect/>
          </a:stretch>
        </p:blipFill>
        <p:spPr bwMode="auto">
          <a:xfrm>
            <a:off x="0" y="0"/>
            <a:ext cx="3779912" cy="4724891"/>
          </a:xfrm>
          <a:prstGeom prst="ellipse">
            <a:avLst/>
          </a:prstGeom>
          <a:ln>
            <a:noFill/>
          </a:ln>
          <a:effectLst>
            <a:softEdge rad="112500"/>
          </a:effectLst>
        </p:spPr>
      </p:pic>
      <p:sp>
        <p:nvSpPr>
          <p:cNvPr id="28677" name="TextBox 4"/>
          <p:cNvSpPr txBox="1">
            <a:spLocks noChangeArrowheads="1"/>
          </p:cNvSpPr>
          <p:nvPr/>
        </p:nvSpPr>
        <p:spPr bwMode="auto">
          <a:xfrm>
            <a:off x="250825" y="4652963"/>
            <a:ext cx="5689600" cy="2041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2400" b="1"/>
              <a:t>на престол вступил его 16-летний сын Алексей Михайлович</a:t>
            </a:r>
          </a:p>
          <a:p>
            <a:pPr eaLnBrk="1" hangingPunct="1">
              <a:spcBef>
                <a:spcPct val="0"/>
              </a:spcBef>
              <a:buFontTx/>
              <a:buNone/>
            </a:pPr>
            <a:r>
              <a:rPr lang="ru-RU" altLang="ru-RU" sz="2400" b="1"/>
              <a:t> (1645-1676), прозванный </a:t>
            </a:r>
            <a:r>
              <a:rPr lang="ru-RU" altLang="ru-RU" sz="2800" b="1"/>
              <a:t>Тишайшим</a:t>
            </a:r>
            <a:r>
              <a:rPr lang="ru-RU" altLang="ru-RU" sz="2400" b="1"/>
              <a:t>, хотя период был назван </a:t>
            </a:r>
            <a:r>
              <a:rPr lang="ru-RU" altLang="ru-RU" sz="2800" b="1"/>
              <a:t>Бунташным</a:t>
            </a:r>
            <a:r>
              <a:rPr lang="ru-RU" altLang="ru-RU" sz="2400" b="1"/>
              <a:t> </a:t>
            </a:r>
          </a:p>
        </p:txBody>
      </p:sp>
      <p:pic>
        <p:nvPicPr>
          <p:cNvPr id="29702" name="Picture 6" descr="http://vseromanovi.narod.ru/img/IMG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40425" y="2492375"/>
            <a:ext cx="3203575" cy="4365625"/>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60545918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627</TotalTime>
  <Words>1589</Words>
  <Application>Microsoft Office PowerPoint</Application>
  <PresentationFormat>Экран (4:3)</PresentationFormat>
  <Paragraphs>228</Paragraphs>
  <Slides>33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33</vt:i4>
      </vt:variant>
    </vt:vector>
  </HeadingPairs>
  <TitlesOfParts>
    <vt:vector size="34" baseType="lpstr">
      <vt:lpstr>Тема Office</vt:lpstr>
      <vt:lpstr>Россия при первых Романовых: перемены в государственном устройстве</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Затухание роли Земских соборов</vt:lpstr>
      <vt:lpstr>Слайд 13</vt:lpstr>
      <vt:lpstr>Слайд 14</vt:lpstr>
      <vt:lpstr>Изменение состава и роли Боярской думы</vt:lpstr>
      <vt:lpstr>Слайд 16</vt:lpstr>
      <vt:lpstr>Слайд 17</vt:lpstr>
      <vt:lpstr>Развитие приказной системы</vt:lpstr>
      <vt:lpstr>Управление на местах</vt:lpstr>
      <vt:lpstr>Слайд 20</vt:lpstr>
      <vt:lpstr>Слайд 21</vt:lpstr>
      <vt:lpstr>Слайд 22</vt:lpstr>
      <vt:lpstr>Слайд 23</vt:lpstr>
      <vt:lpstr>Слайд 24</vt:lpstr>
      <vt:lpstr>Слайд 25</vt:lpstr>
      <vt:lpstr>Земский собор 1648–1649 гг.</vt:lpstr>
      <vt:lpstr>Соборное уложение 1649 г.</vt:lpstr>
      <vt:lpstr>Соборное уложение 1649 г.</vt:lpstr>
      <vt:lpstr>Соборное уложение 1649 г.</vt:lpstr>
      <vt:lpstr>Слайд 30</vt:lpstr>
      <vt:lpstr>Слайд 31</vt:lpstr>
      <vt:lpstr>Слайд 32</vt:lpstr>
      <vt:lpstr>Слайд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Asus</dc:creator>
  <cp:lastModifiedBy>Вероника</cp:lastModifiedBy>
  <cp:revision>76</cp:revision>
  <dcterms:created xsi:type="dcterms:W3CDTF">2017-10-30T15:04:21Z</dcterms:created>
  <dcterms:modified xsi:type="dcterms:W3CDTF">2022-07-12T06:51:20Z</dcterms:modified>
</cp:coreProperties>
</file>