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1" r:id="rId12"/>
    <p:sldId id="267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74957-416B-4F81-83F8-FFB31C46507A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3B261-9ED3-4460-81B2-B8D66CC66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Рационально распределять материал урока: «Трудное – сначала!»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 сложилось, что все виды разборов на уроках русского языка являются нелюбимым видом работы среди учащихся. В 6 классе 1 четверть посвящена повторению знаний, полученных в 5 и 4 классах. Это синтаксис, фонетика,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морфемика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словообразование и орфография. В начале урока я провожу синтаксическую разминку, одновременно повторяя фонетику, орфографию и морфологию.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разговор ни к чему не ведет, одно слово лишнее</a:t>
            </a:r>
            <a:r>
              <a:rPr lang="ru-RU" sz="1200" b="1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b="1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(Л.Н.Толстой.)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Нужно произвести именно полный синтаксический разбор предложения: обозначить не только члены предложения, но и части речи, дать предложению устную характеристику. Увы, это для многих непосильная задача! Именно поэтому заниматься этим необходимо в начале урока, пока свежо восприятие и не рассеяно внимание. Это обязательная подготовка к традиционному грамматическому заданию любого диктанта.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Использовать средства невербального общения (опорные сигналы, рисунки, таблицы, схемы, план).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Люблю объяснять новый материал с помощью аналитических или сопоставительных таблиц, которые можно давать ребятам и в готовом виде, и с пробелами для самостоятельного восполнения их учащимися, да и большинство ребят их быстро и без ошибок составляют самостоятельно. Например: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Орфограмма № 15 (так, как она дана в учебнике).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Буква И после Ц пишется в корнях слов и в словах на –ЦИЯ. Исключения: цыпленок, цыган, цыкнуть, на цыпочках. Буква Ы после Ц пишется в окончаниях и суффиксах существительных и прилагательных.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Таблица «И/Ы после Ц» (в результате переработки).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корнях, кроме исключений: «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Цыган на цыпочках цыпленку цыц сказал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Цирк, цифра, циркуль.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окончаниях и суффиксах.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Птицы синицы, Синицын Коля.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словах на –ЦИЯ.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Нация, операция, делегация.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Многократно проговаривать и закреплять материал урока.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течение урока после письменного ответа ученики называют орфограмму или термин и объясняют их (по заданию учителя или по собственному выбору, а также по теме конкретного задания).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Стремиться к внешней занимательности.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Тут обширное поле деятельности для любого предметника. Разминка «Верно-неверно». Например:</a:t>
            </a: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Вопросительное предложение сообщает информацию. –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Подлежащее всегда выражается существительным. –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Определение не может зависеть от сказуемого. +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Безударная гласная в корне проверяется только ударением. –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Сегодня ярко светит солнце. + / -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превосходно знаем орфографию. –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Неожиданные вопросы, не связанные с другими, разряжают обстановку на уроке.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Составление предложения из отдельных членов других предложений (задание сложное на слух, но легкое в письменном варианте).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Применять частую смену видов деятельности на уроке.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Это элементарно: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устно-письменно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просто-сложно, фронтально-индивидуально, скучно-интересно и тому подобное.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Взаимоконтроль и самоконтроль учащихся на уроке.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Эффективен бывает, если у учеников есть возможность поставить оценку себе или друг другу. Причем они бывают очень объективны. Самоконтроль вообще тренирует адекватную самооценку ребенка, особенно в режиме учительского доверия. Он никогда не завысит свою оценку при товарищах.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Дифференцированный подход в форме индивидуальных заданий.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Письменные карточки могут ведь иметь много вариантов по своей сути. Например: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обычные карточки – задания, определяющие условие предлагаемого задания (приложение № 3),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карточки с текстами получаемой информации, сопровождаемой необходимыми заданиями (приложение № 1);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карточки, в которых показаны образцы того, как следует вести решения (приложение № 4);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 самые таблицы и схемы, которые составляются при изучении нового материала, только для самоконтроля не только тестов, но и текстов (приложение №2);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деформированные задания с ошибками или пропусками (приложение № 5);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карточки-информаторы.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Выборочная проверка письменных домашних заданий в ходе урока с занесением оценки в классный журнал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Мера не столько обучающая, сколько дисциплинирующая. Кстати, и «исправляющая» полученные ранее оценки.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Ведение собственного учительского журнала с пометками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Во-первых, там видно как на ладони реальное отсутствие ученика на уроке и пропуск конкретных тем. Во-вторых, там отмечено отсутствие домашних письменных работ у ученика по конкретным числам, а значит и темам. /В-третьих, наличие всех оценок, а не только попавших в журнал, создает реальную картину знаний и пробелов в них у каждого ребенка./</a:t>
            </a:r>
          </a:p>
          <a:p>
            <a:pPr lvl="0"/>
            <a:r>
              <a:rPr lang="ru-RU" sz="1200" u="dotted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Распределение учеников по рядам и партам в классе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Именно так, как удобно учителю, а не ученику для ведения бесед.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3B261-9ED3-4460-81B2-B8D66CC66A7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Система работы со слабоуспевающими  неуспевающими учащимися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Подготовила презентацию начальных классов</a:t>
            </a:r>
          </a:p>
          <a:p>
            <a:r>
              <a:rPr lang="ru-RU" dirty="0" err="1" smtClean="0"/>
              <a:t>Колпакова</a:t>
            </a:r>
            <a:r>
              <a:rPr lang="ru-RU" dirty="0" smtClean="0"/>
              <a:t> Ю.И.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Моя Работа со слабоуспевающими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274638">
              <a:buFont typeface="+mj-lt"/>
              <a:buAutoNum type="arabicPeriod"/>
            </a:pPr>
            <a:r>
              <a:rPr lang="ru-RU" sz="1600" u="dotted" dirty="0" smtClean="0"/>
              <a:t>Рационально распределять материал урока: «Трудное – сначала!»</a:t>
            </a:r>
            <a:r>
              <a:rPr lang="ru-RU" sz="1600" dirty="0" smtClean="0"/>
              <a:t> </a:t>
            </a:r>
          </a:p>
          <a:p>
            <a:pPr marL="449263" indent="-274638">
              <a:buFont typeface="+mj-lt"/>
              <a:buAutoNum type="arabicPeriod"/>
            </a:pPr>
            <a:r>
              <a:rPr lang="ru-RU" sz="1600" u="dotted" dirty="0" smtClean="0"/>
              <a:t>Использовать средства невербального общения (опорные сигналы, рисунки, таблицы, схемы, план).</a:t>
            </a:r>
            <a:r>
              <a:rPr lang="ru-RU" sz="1600" dirty="0" smtClean="0"/>
              <a:t> </a:t>
            </a:r>
          </a:p>
          <a:p>
            <a:pPr marL="449263" indent="-274638">
              <a:buFont typeface="+mj-lt"/>
              <a:buAutoNum type="arabicPeriod"/>
            </a:pPr>
            <a:r>
              <a:rPr lang="ru-RU" sz="1600" u="dotted" dirty="0" smtClean="0"/>
              <a:t>Многократно проговаривать и закреплять материал урока.</a:t>
            </a:r>
            <a:r>
              <a:rPr lang="ru-RU" sz="1600" dirty="0" smtClean="0"/>
              <a:t> </a:t>
            </a:r>
          </a:p>
          <a:p>
            <a:pPr marL="449263" indent="-274638">
              <a:buFont typeface="+mj-lt"/>
              <a:buAutoNum type="arabicPeriod"/>
            </a:pPr>
            <a:r>
              <a:rPr lang="ru-RU" sz="1600" u="dotted" dirty="0" smtClean="0"/>
              <a:t>Стремиться к внешней занимательности. </a:t>
            </a:r>
          </a:p>
          <a:p>
            <a:pPr marL="449263" indent="-274638">
              <a:buFont typeface="+mj-lt"/>
              <a:buAutoNum type="arabicPeriod"/>
            </a:pPr>
            <a:r>
              <a:rPr lang="ru-RU" sz="1600" u="dotted" dirty="0" smtClean="0"/>
              <a:t>Применять частую смену видов деятельности на уроке.</a:t>
            </a:r>
            <a:r>
              <a:rPr lang="ru-RU" sz="1600" dirty="0" smtClean="0"/>
              <a:t> </a:t>
            </a:r>
          </a:p>
          <a:p>
            <a:pPr marL="449263" indent="-274638">
              <a:buFont typeface="+mj-lt"/>
              <a:buAutoNum type="arabicPeriod"/>
            </a:pPr>
            <a:r>
              <a:rPr lang="ru-RU" sz="1600" u="dotted" dirty="0" smtClean="0"/>
              <a:t>Взаимоконтроль и самоконтроль учащихся на уроке.</a:t>
            </a:r>
            <a:endParaRPr lang="ru-RU" sz="1600" dirty="0" smtClean="0"/>
          </a:p>
          <a:p>
            <a:pPr marL="449263" indent="-274638">
              <a:buFont typeface="+mj-lt"/>
              <a:buAutoNum type="arabicPeriod"/>
            </a:pPr>
            <a:r>
              <a:rPr lang="ru-RU" sz="1600" u="dotted" dirty="0" smtClean="0"/>
              <a:t>Дифференцированный подход в форме индивидуальных заданий.</a:t>
            </a:r>
          </a:p>
          <a:p>
            <a:pPr marL="449263" lvl="0" indent="-274638">
              <a:buFont typeface="+mj-lt"/>
              <a:buAutoNum type="arabicPeriod"/>
            </a:pPr>
            <a:r>
              <a:rPr lang="ru-RU" sz="1600" u="dotted" dirty="0" smtClean="0"/>
              <a:t>Выборочная проверка письменных домашних заданий в ходе урока с занесением оценки в классный журнал</a:t>
            </a:r>
            <a:r>
              <a:rPr lang="ru-RU" sz="1600" dirty="0" smtClean="0"/>
              <a:t>. </a:t>
            </a:r>
          </a:p>
          <a:p>
            <a:pPr marL="449263" lvl="0" indent="-274638">
              <a:buFont typeface="+mj-lt"/>
              <a:buAutoNum type="arabicPeriod"/>
            </a:pPr>
            <a:r>
              <a:rPr lang="ru-RU" sz="1600" u="dotted" dirty="0" smtClean="0"/>
              <a:t>Ведение собственного учительского журнала с пометками</a:t>
            </a:r>
            <a:r>
              <a:rPr lang="ru-RU" sz="1600" dirty="0" smtClean="0"/>
              <a:t>. </a:t>
            </a:r>
          </a:p>
          <a:p>
            <a:pPr marL="449263" lvl="0" indent="-274638">
              <a:buFont typeface="+mj-lt"/>
              <a:buAutoNum type="arabicPeriod"/>
            </a:pPr>
            <a:r>
              <a:rPr lang="ru-RU" sz="1600" u="dotted" dirty="0" smtClean="0"/>
              <a:t>Распределение учеников по рядам и партам в классе</a:t>
            </a:r>
            <a:r>
              <a:rPr lang="ru-RU" sz="1600" dirty="0" smtClean="0"/>
              <a:t>. </a:t>
            </a:r>
          </a:p>
          <a:p>
            <a:pPr marL="449263" indent="-274638">
              <a:buFont typeface="Wingdings" pitchFamily="2" charset="2"/>
              <a:buChar char="ü"/>
            </a:pPr>
            <a:endParaRPr lang="ru-RU" sz="1600" u="dotted" dirty="0" smtClean="0"/>
          </a:p>
          <a:p>
            <a:pPr marL="449263" indent="-274638">
              <a:buNone/>
            </a:pPr>
            <a:r>
              <a:rPr lang="ru-RU" sz="1600" u="dotted" dirty="0" smtClean="0"/>
              <a:t> </a:t>
            </a:r>
            <a:endParaRPr lang="ru-RU" sz="1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Дифференцированный подход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1900" dirty="0" smtClean="0"/>
              <a:t>Варианты индивидуальных письменных заданий: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i="1" dirty="0" smtClean="0"/>
              <a:t>обычные карточки – задания, определяющие условие предлагаемого задания;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i="1" dirty="0" smtClean="0"/>
              <a:t>карточки с текстами получаемой информации, сопровождаемой необходимыми заданиями; 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i="1" dirty="0" smtClean="0"/>
              <a:t>карточки, в которых показаны образцы того, как следует вести решения;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i="1" dirty="0" smtClean="0"/>
              <a:t>деформированные задания с ошибками или пропусками.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План работы со слабоуспевающими  учащимися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7239000" cy="550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/>
                <a:gridCol w="1612032"/>
              </a:tblGrid>
              <a:tr h="3550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Мероприятия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</a:tr>
              <a:tr h="73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1.    Проведение контрольного среза знаний учащихся класса по основным разделам учебного материала предыдущих лет обучения. Цель: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а) Определение фактического уровня знаний детей.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б) Выявление в знаниях учеников пробелов, которые требуют быстрой ликвидации.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100" baseline="0" dirty="0" smtClean="0">
                          <a:latin typeface="+mn-lt"/>
                          <a:ea typeface="Calibri"/>
                          <a:cs typeface="Times New Roman"/>
                        </a:rPr>
                        <a:t> неделя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2. Установление причин отставания слабоуспевающих учащихся через беседы со школьными специалистами</a:t>
                      </a:r>
                      <a:r>
                        <a:rPr lang="ru-RU" sz="1000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  врачом, </a:t>
                      </a:r>
                      <a:r>
                        <a:rPr lang="ru-RU" sz="1000" dirty="0" smtClean="0">
                          <a:latin typeface="+mn-lt"/>
                          <a:ea typeface="Times New Roman"/>
                          <a:cs typeface="Times New Roman"/>
                        </a:rPr>
                        <a:t>встречи родителями </a:t>
                      </a: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и, обязательно, в ходе беседы с самим ребенком.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</a:t>
                      </a:r>
                      <a:r>
                        <a:rPr lang="ru-RU" sz="1000" baseline="0" dirty="0" smtClean="0"/>
                        <a:t> неделя</a:t>
                      </a:r>
                      <a:endParaRPr lang="ru-RU" sz="1000" dirty="0"/>
                    </a:p>
                  </a:txBody>
                  <a:tcPr/>
                </a:tc>
              </a:tr>
              <a:tr h="40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 3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Ликвидировать пробелы в знаниях, выявленные в ходе контрольных работ, после чего провести повторный контроль знаний.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4 четверти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4. Используя дифференцированный подход при организации самостоятельной работы на уроке, включать посильные индивидуальные задания слабоуспевающему ученику, фиксировать это в плане </a:t>
                      </a:r>
                      <a:r>
                        <a:rPr lang="ru-RU" sz="1000" dirty="0" smtClean="0">
                          <a:latin typeface="+mn-lt"/>
                          <a:ea typeface="Times New Roman"/>
                          <a:cs typeface="Times New Roman"/>
                        </a:rPr>
                        <a:t>урока.</a:t>
                      </a: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000" dirty="0" smtClean="0">
                          <a:latin typeface="+mn-lt"/>
                          <a:ea typeface="Times New Roman"/>
                          <a:cs typeface="Times New Roman"/>
                        </a:rPr>
                        <a:t> 4 четверти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53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5.На уроках и  дополнительных занятий применять «Карточки помощи», «Памятки для учащихся», индивидуальные задания</a:t>
                      </a:r>
                      <a:r>
                        <a:rPr kumimoji="0" lang="ru-RU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карточки на отработку проблемных тем</a:t>
                      </a:r>
                      <a:r>
                        <a:rPr kumimoji="0"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шире использовать игровые задания, которые  дают возможность работать на уровне подсознания.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4 четверти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75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  <a:ea typeface="Times New Roman"/>
                          <a:cs typeface="Times New Roman"/>
                        </a:rPr>
                        <a:t>6. Вести обязательный тематический учет знаний слабоуспевающих учащихся  класса, по возможности  вести тематический учет знаний по предмету детей всего класса. </a:t>
                      </a: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4 четверти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50" dirty="0" smtClean="0">
                          <a:latin typeface="+mn-lt"/>
                          <a:ea typeface="Times New Roman"/>
                          <a:cs typeface="Times New Roman"/>
                        </a:rPr>
                        <a:t>7.Поставить в известность классного руководителя или непосредственно родителей ученика о низкой успеваемости, если наблюдается скопление неудовлетворительных оценок.</a:t>
                      </a:r>
                      <a:endParaRPr lang="ru-RU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течение4</a:t>
                      </a:r>
                      <a:r>
                        <a:rPr lang="ru-RU" sz="11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четверти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3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8.Отражать индивидуальную работу со слабым учеником в рабочих или специальных тетрадях по предмету.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4 четверти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Ф.И.О. ученика</a:t>
            </a:r>
            <a:br>
              <a:rPr lang="ru-RU" dirty="0" smtClean="0"/>
            </a:br>
            <a:r>
              <a:rPr lang="ru-RU" dirty="0" smtClean="0"/>
              <a:t>Причины неуспеваемости </a:t>
            </a:r>
            <a:br>
              <a:rPr lang="ru-RU" dirty="0" smtClean="0"/>
            </a:br>
            <a:r>
              <a:rPr lang="ru-RU" dirty="0" smtClean="0"/>
              <a:t>Использованы виды опроса</a:t>
            </a:r>
            <a:br>
              <a:rPr lang="ru-RU" dirty="0" smtClean="0"/>
            </a:br>
            <a:r>
              <a:rPr lang="ru-RU" dirty="0" smtClean="0"/>
              <a:t>Формы ликвидации пробелов</a:t>
            </a:r>
            <a:br>
              <a:rPr lang="ru-RU" dirty="0" smtClean="0"/>
            </a:br>
            <a:r>
              <a:rPr lang="ru-RU" dirty="0" smtClean="0"/>
              <a:t>Результат работы</a:t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Отчет  по работе</a:t>
            </a:r>
            <a:br>
              <a:rPr lang="ru-RU" sz="3100" dirty="0" smtClean="0"/>
            </a:br>
            <a:r>
              <a:rPr lang="ru-RU" sz="3100" dirty="0" smtClean="0"/>
              <a:t>со слабоуспевающими учащимися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204864"/>
          <a:ext cx="7632848" cy="2016224"/>
        </p:xfrm>
        <a:graphic>
          <a:graphicData uri="http://schemas.openxmlformats.org/drawingml/2006/table">
            <a:tbl>
              <a:tblPr/>
              <a:tblGrid>
                <a:gridCol w="1686212"/>
                <a:gridCol w="1603977"/>
                <a:gridCol w="1390466"/>
                <a:gridCol w="1708846"/>
                <a:gridCol w="1243347"/>
              </a:tblGrid>
              <a:tr h="1375796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Ф.И.О. ученика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Причины неуспеваемости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Использованы виды опроса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Формы ликвидации пробелов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Результат работы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0970" algn="l"/>
                        </a:tabLs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Ф.И.О. ученика</a:t>
            </a:r>
            <a:br>
              <a:rPr lang="ru-RU" dirty="0" smtClean="0"/>
            </a:br>
            <a:r>
              <a:rPr lang="ru-RU" dirty="0" smtClean="0"/>
              <a:t>Причины неуспеваемости </a:t>
            </a:r>
            <a:br>
              <a:rPr lang="ru-RU" dirty="0" smtClean="0"/>
            </a:br>
            <a:r>
              <a:rPr lang="ru-RU" dirty="0" smtClean="0"/>
              <a:t>Использованы виды опроса</a:t>
            </a:r>
            <a:br>
              <a:rPr lang="ru-RU" dirty="0" smtClean="0"/>
            </a:br>
            <a:r>
              <a:rPr lang="ru-RU" dirty="0" smtClean="0"/>
              <a:t>Формы ликвидации пробелов</a:t>
            </a:r>
            <a:br>
              <a:rPr lang="ru-RU" dirty="0" smtClean="0"/>
            </a:br>
            <a:r>
              <a:rPr lang="ru-RU" dirty="0" smtClean="0"/>
              <a:t>Результат работы</a:t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Отчет  по работе</a:t>
            </a:r>
            <a:br>
              <a:rPr lang="ru-RU" sz="3100" dirty="0" smtClean="0"/>
            </a:br>
            <a:r>
              <a:rPr lang="ru-RU" sz="3100" dirty="0" smtClean="0"/>
              <a:t>со слабоуспевающими учащимися</a:t>
            </a:r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568863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Признаки отставания ученика в усвоении конкретного учебного предмета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1. Низкий уровень умственного развития.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Причины:</a:t>
            </a:r>
            <a:r>
              <a:rPr lang="ru-RU" i="1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Педагогическая запущенность.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Частые заболевания.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Пропуски занятий.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Органические нарушения центральной нервной системы и головного мозга. </a:t>
            </a:r>
          </a:p>
          <a:p>
            <a:pPr algn="ctr">
              <a:buNone/>
            </a:pPr>
            <a:r>
              <a:rPr lang="ru-RU" b="1" i="1" dirty="0" smtClean="0"/>
              <a:t>В чем проявляется:</a:t>
            </a:r>
            <a:r>
              <a:rPr lang="ru-RU" i="1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Не умеет устанавливать причинно-следственные связи.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Не умеет учитывать все признаки предмета или явления.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Не умеет видеть общее и. д.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Признаки отставания ученика в усвоении конкретного учебного предмета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2. Несформированность учебных навыков.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Ребенок не умеет учиться:</a:t>
            </a:r>
            <a:r>
              <a:rPr lang="ru-RU" i="1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работать с текстом;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выделять главное, существенное;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не может организовать свое время и распределить усилия;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отказывается от выполнения учебной задачи при первой неудачной попытке решения.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Признаки отставания ученика в усвоении конкретного учебного предмета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3. Дефицит внимания с </a:t>
            </a:r>
            <a:r>
              <a:rPr lang="ru-RU" b="1" dirty="0" err="1" smtClean="0"/>
              <a:t>гиперактивностью</a:t>
            </a:r>
            <a:r>
              <a:rPr lang="ru-RU" b="1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Характеризуется:</a:t>
            </a:r>
            <a:r>
              <a:rPr lang="ru-RU" i="1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отвлекаемостью;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подвижностью;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неусидчивостью;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неумением концентрировать внимание на выполнении задания.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Признаки отставания ученика в усвоении конкретного учебного предмета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4. Отсутствие познавательного интереса.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С ребенком никто не занимался, не развивал его познавательные способности.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Ему мало что интересно, он не посещает кружки и секции, не читает книг, а предпочитает пустое времяпрепровождение.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Признаки отставания ученика в усвоении конкретного учебного предмета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5. Несформированность произвольной сферы.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Проявляется в том, что ученик делает то, что ему нравится и не способен прилагать волевые усилия для выполнения учебных задач.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6. Конфликтные отношения</a:t>
            </a:r>
            <a:r>
              <a:rPr lang="ru-RU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со сверстниками;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учителями;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отказ от усилий в учебной деятельности.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Признаки отставания ученика в усвоении конкретного учебного предмета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7. Низкий познавательный интерес.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 срабатывают карательные меры (двойки, наказания и т. д.)</a:t>
            </a:r>
          </a:p>
          <a:p>
            <a:pPr algn="ctr">
              <a:buNone/>
            </a:pPr>
            <a:r>
              <a:rPr lang="ru-RU" b="1" i="1" dirty="0" smtClean="0"/>
              <a:t>Нуждается: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 поддержке;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 показе того, что он состоятелен в других видах деятельности;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обеспечении «эффекта новизны» при решении учебных задач (занимательные задачи и головоломки, интересные рассказы и другое).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Признаки отставания ученика в усвоении конкретного учебного предмета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8. Низкий уровень развития словесно-логического мышления.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Необходимо делать большой упор на наглядность в решении и изложении учебного материала, обеспечивая реализацию принципа доступности учебного материала.</a:t>
            </a:r>
          </a:p>
          <a:p>
            <a:pPr>
              <a:buNone/>
            </a:pPr>
            <a:r>
              <a:rPr lang="ru-RU" b="1" dirty="0" smtClean="0"/>
              <a:t>9. Низкая работоспособность.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b="1" i="1" dirty="0" smtClean="0"/>
              <a:t>Проявляется: </a:t>
            </a:r>
            <a:endParaRPr lang="ru-RU" i="1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 утомляемости;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истощаемости;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 медленном темпе работы. 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Пути решения проблемы слабой успеваемости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Своевременно выявлять образовавшиеся пробелы в знаниях, умениях и навыках учащихся и организовать своевременную ликвидацию этих пробелов.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Установить правильность и разумность способов учебной работы, применяемых учащимися, и при необходимости корректировать эти способы.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Систематически обучать учащихся общим учебным умениям и навыкам.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Так организовать учебный процесс, жизнь учащихся в школе и в классе, чтобы вызвать и развить у учащихся внутреннюю мотивацию учебной деятельности, стойкий познавательный интерес к учению.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</TotalTime>
  <Words>779</Words>
  <Application>Microsoft Office PowerPoint</Application>
  <PresentationFormat>Экран (4:3)</PresentationFormat>
  <Paragraphs>162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Система работы со слабоуспевающими  неуспевающими учащимися</vt:lpstr>
      <vt:lpstr>Признаки отставания ученика в усвоении конкретного учебного предмета </vt:lpstr>
      <vt:lpstr>Признаки отставания ученика в усвоении конкретного учебного предмета </vt:lpstr>
      <vt:lpstr>Признаки отставания ученика в усвоении конкретного учебного предмета </vt:lpstr>
      <vt:lpstr>Признаки отставания ученика в усвоении конкретного учебного предмета </vt:lpstr>
      <vt:lpstr>Признаки отставания ученика в усвоении конкретного учебного предмета </vt:lpstr>
      <vt:lpstr>Признаки отставания ученика в усвоении конкретного учебного предмета </vt:lpstr>
      <vt:lpstr>Признаки отставания ученика в усвоении конкретного учебного предмета </vt:lpstr>
      <vt:lpstr>Пути решения проблемы слабой успеваемости</vt:lpstr>
      <vt:lpstr>Моя Работа со слабоуспевающими </vt:lpstr>
      <vt:lpstr>Дифференцированный подход </vt:lpstr>
      <vt:lpstr>План работы со слабоуспевающими  учащимися  </vt:lpstr>
      <vt:lpstr>Ф.И.О. ученика Причины неуспеваемости  Использованы виды опроса Формы ликвидации пробелов Результат работы                                 Отчет  по работе со слабоуспевающими учащимися</vt:lpstr>
      <vt:lpstr>Ф.И.О. ученика Причины неуспеваемости  Использованы виды опроса Формы ликвидации пробелов Результат работы                           Отчет  по работе со слабоуспевающими учащимися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со слабоуспевающими  неуспевающими учащимися</dc:title>
  <cp:lastModifiedBy>Юлька</cp:lastModifiedBy>
  <cp:revision>26</cp:revision>
  <dcterms:modified xsi:type="dcterms:W3CDTF">2022-03-20T19:09:07Z</dcterms:modified>
</cp:coreProperties>
</file>